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Work Sans"/>
      <p:regular r:id="rId31"/>
      <p:bold r:id="rId32"/>
      <p:italic r:id="rId33"/>
      <p:boldItalic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E6D8D51-5FAC-436B-8AE7-5663CE118927}">
  <a:tblStyle styleId="{6E6D8D51-5FAC-436B-8AE7-5663CE11892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WorkSans-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WorkSans-italic.fntdata"/><Relationship Id="rId10" Type="http://schemas.openxmlformats.org/officeDocument/2006/relationships/slide" Target="slides/slide4.xml"/><Relationship Id="rId32" Type="http://schemas.openxmlformats.org/officeDocument/2006/relationships/font" Target="fonts/WorkSans-bold.fntdata"/><Relationship Id="rId13" Type="http://schemas.openxmlformats.org/officeDocument/2006/relationships/slide" Target="slides/slide7.xml"/><Relationship Id="rId35" Type="http://schemas.openxmlformats.org/officeDocument/2006/relationships/font" Target="fonts/OpenSans-regular.fntdata"/><Relationship Id="rId12" Type="http://schemas.openxmlformats.org/officeDocument/2006/relationships/slide" Target="slides/slide6.xml"/><Relationship Id="rId34" Type="http://schemas.openxmlformats.org/officeDocument/2006/relationships/font" Target="fonts/WorkSans-boldItalic.fntdata"/><Relationship Id="rId15" Type="http://schemas.openxmlformats.org/officeDocument/2006/relationships/slide" Target="slides/slide9.xml"/><Relationship Id="rId37" Type="http://schemas.openxmlformats.org/officeDocument/2006/relationships/font" Target="fonts/OpenSans-italic.fntdata"/><Relationship Id="rId14" Type="http://schemas.openxmlformats.org/officeDocument/2006/relationships/slide" Target="slides/slide8.xml"/><Relationship Id="rId36" Type="http://schemas.openxmlformats.org/officeDocument/2006/relationships/font" Target="fonts/OpenSans-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OpenSans-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methodik/induktiv/" TargetMode="External"/><Relationship Id="rId3" Type="http://schemas.openxmlformats.org/officeDocument/2006/relationships/hyperlink" Target="https://www.scribbr.de/methodik/deduktiv/"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methodik/validitaet-reliabilitaet-objektivitaet/" TargetMode="External"/><Relationship Id="rId3" Type="http://schemas.openxmlformats.org/officeDocument/2006/relationships/hyperlink" Target="https://www.scribbr.de/methodik/guetekriterien-qualitativer-forschung/"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methodik/validitaet/" TargetMode="External"/><Relationship Id="rId3" Type="http://schemas.openxmlformats.org/officeDocument/2006/relationships/hyperlink" Target="https://www.scribbr.de/methodik/reliabilitaet/" TargetMode="External"/><Relationship Id="rId4" Type="http://schemas.openxmlformats.org/officeDocument/2006/relationships/hyperlink" Target="https://www.scribbr.de/methodik/objektivitaet/"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methodik/guetekriterien-qualitativer-forschung/#transparenz" TargetMode="External"/><Relationship Id="rId3" Type="http://schemas.openxmlformats.org/officeDocument/2006/relationships/hyperlink" Target="https://www.scribbr.de/methodik/guetekriterien-qualitativer-forschung/#reichweite" TargetMode="External"/><Relationship Id="rId4" Type="http://schemas.openxmlformats.org/officeDocument/2006/relationships/hyperlink" Target="https://www.scribbr.de/methodik/guetekriterien-qualitativer-forschung/#intersubjektivitaet"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methodik/qualitative-forschung-quantitative-forschung/"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category/methodik/" TargetMode="External"/><Relationship Id="rId3" Type="http://schemas.openxmlformats.org/officeDocument/2006/relationships/hyperlink" Target="https://www.scribbr.de/category/methodik/" TargetMode="External"/><Relationship Id="rId4" Type="http://schemas.openxmlformats.org/officeDocument/2006/relationships/hyperlink" Target="https://www.scribbr.de/anfang-abschlussarbeit/bachelorarbeit-schreiben/"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methodik/umfrage-fragebogen-bachelorarbeit/" TargetMode="External"/><Relationship Id="rId3" Type="http://schemas.openxmlformats.org/officeDocument/2006/relationships/hyperlink" Target="https://www.scribbr.de/methodik/auswertung-experteninterview/" TargetMode="External"/><Relationship Id="rId4" Type="http://schemas.openxmlformats.org/officeDocument/2006/relationships/hyperlink" Target="https://www.scribbr.de/methodik/fallstudie/" TargetMode="External"/><Relationship Id="rId5" Type="http://schemas.openxmlformats.org/officeDocument/2006/relationships/hyperlink" Target="https://www.scribbr.de/methodik/qualitative-inhaltsanalyse/" TargetMode="External"/><Relationship Id="rId6" Type="http://schemas.openxmlformats.org/officeDocument/2006/relationships/hyperlink" Target="https://www.scribbr.de/methodik/quantitative-inhaltsanalyse/" TargetMode="External"/><Relationship Id="rId7" Type="http://schemas.openxmlformats.org/officeDocument/2006/relationships/hyperlink" Target="https://www.scribbr.de/methodik/experiment/" TargetMode="External"/><Relationship Id="rId8" Type="http://schemas.openxmlformats.org/officeDocument/2006/relationships/hyperlink" Target="https://www.scribbr.de/methodik/literaturarbeit/"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methodik/qualitative-forschung/" TargetMode="External"/><Relationship Id="rId3" Type="http://schemas.openxmlformats.org/officeDocument/2006/relationships/hyperlink" Target="https://www.scribbr.de/methodik/quantitative-forschu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8bec6de083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8bec6de083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8bec6de083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8bec6de083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t>Ein Beispiel für eine Forschungsfrage kann lauten:</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GB"/>
              <a:t>Wie präsent ist Stress im BWL-Studium und wie wirkt sich dieser auf die Motivation von Studierenden aus?</a:t>
            </a:r>
            <a:endParaRPr/>
          </a:p>
          <a:p>
            <a:pPr indent="0" lvl="0" marL="0" rtl="0" algn="l">
              <a:lnSpc>
                <a:spcPct val="100000"/>
              </a:lnSpc>
              <a:spcBef>
                <a:spcPts val="0"/>
              </a:spcBef>
              <a:spcAft>
                <a:spcPts val="0"/>
              </a:spcAft>
              <a:buNone/>
            </a:pPr>
            <a:r>
              <a:t/>
            </a:r>
            <a:endParaRPr>
              <a:highlight>
                <a:srgbClr val="D9D9D9"/>
              </a:highlight>
            </a:endParaRPr>
          </a:p>
          <a:p>
            <a:pPr indent="0" lvl="0" marL="0" rtl="0" algn="l">
              <a:lnSpc>
                <a:spcPct val="100000"/>
              </a:lnSpc>
              <a:spcBef>
                <a:spcPts val="0"/>
              </a:spcBef>
              <a:spcAft>
                <a:spcPts val="0"/>
              </a:spcAft>
              <a:buNone/>
            </a:pPr>
            <a:r>
              <a:rPr lang="en-GB"/>
              <a:t>Ein qualitatives Vorgehen könnte sein: Du führst Interviews mit Studierenden durch und wertest den Inhalt ihrer Antworten anhand von Kategorien qualitativ aus.</a:t>
            </a:r>
            <a:endParaRPr/>
          </a:p>
          <a:p>
            <a:pPr indent="0" lvl="0" marL="0" rtl="0" algn="l">
              <a:lnSpc>
                <a:spcPct val="100000"/>
              </a:lnSpc>
              <a:spcBef>
                <a:spcPts val="1200"/>
              </a:spcBef>
              <a:spcAft>
                <a:spcPts val="0"/>
              </a:spcAft>
              <a:buNone/>
            </a:pPr>
            <a:r>
              <a:rPr lang="en-GB"/>
              <a:t>Eine quantitative Durchführung könnte folgendermaßen aussehen: Du führst eine Umfrage mit Multiple-Choice-Fragen unter Studierenden durch und wertest die Antworten statistisch aus.</a:t>
            </a:r>
            <a:endParaRPr/>
          </a:p>
          <a:p>
            <a:pPr indent="0" lvl="0" marL="0" rtl="0" algn="l">
              <a:spcBef>
                <a:spcPts val="12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8bec6de083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8bec6de083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8bec6de083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bec6de083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t>Du musst dich entscheiden, ob du induktiv oder deduktiv vorgehen möchtest.</a:t>
            </a:r>
            <a:endParaRPr/>
          </a:p>
          <a:p>
            <a:pPr indent="0" lvl="0" marL="0" rtl="0" algn="l">
              <a:lnSpc>
                <a:spcPct val="100000"/>
              </a:lnSpc>
              <a:spcBef>
                <a:spcPts val="1600"/>
              </a:spcBef>
              <a:spcAft>
                <a:spcPts val="0"/>
              </a:spcAft>
              <a:buNone/>
            </a:pPr>
            <a:r>
              <a:rPr lang="en-GB" u="sng">
                <a:solidFill>
                  <a:schemeClr val="hlink"/>
                </a:solidFill>
                <a:hlinkClick r:id="rId2"/>
              </a:rPr>
              <a:t>Induktiv</a:t>
            </a:r>
            <a:r>
              <a:rPr lang="en-GB"/>
              <a:t>: Wenn du induktiv argumentierst, stellst du anhand deiner Forschungsergebnisse eine Theorie bzw. Hypothese auf.</a:t>
            </a:r>
            <a:endParaRPr/>
          </a:p>
          <a:p>
            <a:pPr indent="0" lvl="0" marL="0" rtl="0" algn="l">
              <a:lnSpc>
                <a:spcPct val="100000"/>
              </a:lnSpc>
              <a:spcBef>
                <a:spcPts val="1200"/>
              </a:spcBef>
              <a:spcAft>
                <a:spcPts val="1200"/>
              </a:spcAft>
              <a:buNone/>
            </a:pPr>
            <a:r>
              <a:rPr lang="en-GB" u="sng">
                <a:solidFill>
                  <a:schemeClr val="hlink"/>
                </a:solidFill>
                <a:hlinkClick r:id="rId3"/>
              </a:rPr>
              <a:t>Deduktiv:</a:t>
            </a:r>
            <a:r>
              <a:rPr lang="en-GB"/>
              <a:t> Bei der deduktiven Forschung beginnst du mit einer bestehenden Theorie und überprüfst diese anhand deiner Forschung.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8bec6de083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bec6de083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Forschungsfrage: Wie hat sich der Alltag eines Redakteurs in einem Radiosender durch soziale Medien verändert?</a:t>
            </a:r>
            <a:endParaRPr/>
          </a:p>
          <a:p>
            <a:pPr indent="0" lvl="0" marL="0" rtl="0" algn="l">
              <a:spcBef>
                <a:spcPts val="1600"/>
              </a:spcBef>
              <a:spcAft>
                <a:spcPts val="0"/>
              </a:spcAft>
              <a:buNone/>
            </a:pPr>
            <a:r>
              <a:rPr lang="en-GB"/>
              <a:t>Ein induktives Vorgehen in Bezug auf die Forschungsfrage könnte so aussehen: Du führst eine Umfrage mit Redakteuren durch und schließt von diesen Antworten auf die allgemeine Situation im Alltag von Radio-Redakteuren.</a:t>
            </a:r>
            <a:endParaRPr/>
          </a:p>
          <a:p>
            <a:pPr indent="0" lvl="0" marL="0" rtl="0" algn="l">
              <a:spcBef>
                <a:spcPts val="1600"/>
              </a:spcBef>
              <a:spcAft>
                <a:spcPts val="0"/>
              </a:spcAft>
              <a:buNone/>
            </a:pPr>
            <a:r>
              <a:rPr lang="en-GB"/>
              <a:t>Eine deduktive Umsetzung der Forschungsfrage sähe folgendermaßen aus: Du suchst dir eine Theorie zu der Nutzung von sozialen Medien im Arbeitsalltag heraus und fragst Redakteure im Rahmen von Experteninterviews konkret nach Bereichen aus dieser Theorie, um sie zu überprüfen.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8bec6de083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bec6de083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8bec6de083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8bec6de083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Sobald du dich für eine Methode entschieden hast, musst du auch sicherstellen, dass die Gütekriterien deiner quantitativen oder qualitativen Forschung eingehalten werden. </a:t>
            </a:r>
            <a:endParaRPr/>
          </a:p>
          <a:p>
            <a:pPr indent="0" lvl="0" marL="0" rtl="0" algn="l">
              <a:spcBef>
                <a:spcPts val="0"/>
              </a:spcBef>
              <a:spcAft>
                <a:spcPts val="0"/>
              </a:spcAft>
              <a:buNone/>
            </a:pPr>
            <a:r>
              <a:rPr lang="en-GB" u="sng">
                <a:solidFill>
                  <a:schemeClr val="hlink"/>
                </a:solidFill>
                <a:hlinkClick r:id="rId2"/>
              </a:rPr>
              <a:t>Quantitative</a:t>
            </a:r>
            <a:r>
              <a:rPr lang="en-GB"/>
              <a:t> und </a:t>
            </a:r>
            <a:r>
              <a:rPr lang="en-GB" u="sng">
                <a:solidFill>
                  <a:schemeClr val="hlink"/>
                </a:solidFill>
                <a:hlinkClick r:id="rId3"/>
              </a:rPr>
              <a:t>qualitative Gütekriterien</a:t>
            </a:r>
            <a:r>
              <a:rPr lang="en-GB"/>
              <a:t> werden aufgrund der höheren Subjektivität der qualitativen Forschung voneinander unterschieden.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Zu den quantitativen Gütekriterien gehören: Validität, Reliabilität und Objektivität.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Zu den qualitativen Gütekriterien zählen: Transparenz, Reichweite, Intersubjektivität.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8bec6de083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8bec6de083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t>An dieser Stelle sollen kurze Definitionen der Gütekriterien quantitativer Forschung gegeben werden.</a:t>
            </a:r>
            <a:endParaRPr/>
          </a:p>
          <a:p>
            <a:pPr indent="0" lvl="0" marL="0" rtl="0" algn="l">
              <a:lnSpc>
                <a:spcPct val="100000"/>
              </a:lnSpc>
              <a:spcBef>
                <a:spcPts val="1200"/>
              </a:spcBef>
              <a:spcAft>
                <a:spcPts val="0"/>
              </a:spcAft>
              <a:buNone/>
            </a:pPr>
            <a:r>
              <a:rPr lang="en-GB"/>
              <a:t>Validität: Bei der </a:t>
            </a:r>
            <a:r>
              <a:rPr lang="en-GB" u="sng">
                <a:solidFill>
                  <a:schemeClr val="hlink"/>
                </a:solidFill>
                <a:hlinkClick r:id="rId2"/>
              </a:rPr>
              <a:t>Validität </a:t>
            </a:r>
            <a:r>
              <a:rPr lang="en-GB"/>
              <a:t>geht es um die Gültigkeit der Ergebnisse deiner Forschung. Hier wird auch nochmal zwischen interner Validität und externer Validität unterschieden.</a:t>
            </a:r>
            <a:endParaRPr/>
          </a:p>
          <a:p>
            <a:pPr indent="0" lvl="0" marL="0" rtl="0" algn="l">
              <a:lnSpc>
                <a:spcPct val="100000"/>
              </a:lnSpc>
              <a:spcBef>
                <a:spcPts val="1200"/>
              </a:spcBef>
              <a:spcAft>
                <a:spcPts val="0"/>
              </a:spcAft>
              <a:buNone/>
            </a:pPr>
            <a:r>
              <a:rPr lang="en-GB"/>
              <a:t>Reliabilität: Die </a:t>
            </a:r>
            <a:r>
              <a:rPr lang="en-GB" u="sng">
                <a:solidFill>
                  <a:schemeClr val="hlink"/>
                </a:solidFill>
                <a:hlinkClick r:id="rId3"/>
              </a:rPr>
              <a:t>Reliabilität </a:t>
            </a:r>
            <a:r>
              <a:rPr lang="en-GB"/>
              <a:t>sagt aus, ob sich deine Forschung reproduzieren lässt.</a:t>
            </a:r>
            <a:endParaRPr/>
          </a:p>
          <a:p>
            <a:pPr indent="0" lvl="0" marL="0" rtl="0" algn="l">
              <a:lnSpc>
                <a:spcPct val="100000"/>
              </a:lnSpc>
              <a:spcBef>
                <a:spcPts val="1200"/>
              </a:spcBef>
              <a:spcAft>
                <a:spcPts val="0"/>
              </a:spcAft>
              <a:buNone/>
            </a:pPr>
            <a:r>
              <a:rPr lang="en-GB"/>
              <a:t>Objektivität: Die </a:t>
            </a:r>
            <a:r>
              <a:rPr lang="en-GB" u="sng">
                <a:solidFill>
                  <a:schemeClr val="hlink"/>
                </a:solidFill>
                <a:hlinkClick r:id="rId4"/>
              </a:rPr>
              <a:t>Objektivität </a:t>
            </a:r>
            <a:r>
              <a:rPr lang="en-GB"/>
              <a:t>stellt sicher, dass die versuchsleitende Person keinen subjektiven Einfluss auf die Forschung nimmt.</a:t>
            </a:r>
            <a:endParaRPr/>
          </a:p>
          <a:p>
            <a:pPr indent="0" lvl="0" marL="0" rtl="0" algn="l">
              <a:lnSpc>
                <a:spcPct val="100000"/>
              </a:lnSpc>
              <a:spcBef>
                <a:spcPts val="120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8bec6de083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8bec6de083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t>Es wird nun ein Beispiel gegeben, wie die quantitativen Gütekriterien eingehalten werden können.</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GB"/>
              <a:t>Forschungsfrage: Auf welchem Niveau befinden sich die Rechtschreib- und Grammatikkenntnisse von Zweitklässlern in Deutschland?</a:t>
            </a:r>
            <a:endParaRPr/>
          </a:p>
          <a:p>
            <a:pPr indent="0" lvl="0" marL="0" rtl="0" algn="l">
              <a:lnSpc>
                <a:spcPct val="100000"/>
              </a:lnSpc>
              <a:spcBef>
                <a:spcPts val="0"/>
              </a:spcBef>
              <a:spcAft>
                <a:spcPts val="0"/>
              </a:spcAft>
              <a:buNone/>
            </a:pPr>
            <a:r>
              <a:rPr lang="en-GB"/>
              <a:t>Validität: Ein Fragebogen wird an 5 Schulen aus jedem Bundesland verteilt, um repräsentativ auf Deutschland schließen zu können.</a:t>
            </a:r>
            <a:endParaRPr/>
          </a:p>
          <a:p>
            <a:pPr indent="0" lvl="0" marL="0" rtl="0" algn="l">
              <a:lnSpc>
                <a:spcPct val="100000"/>
              </a:lnSpc>
              <a:spcBef>
                <a:spcPts val="1200"/>
              </a:spcBef>
              <a:spcAft>
                <a:spcPts val="0"/>
              </a:spcAft>
              <a:buNone/>
            </a:pPr>
            <a:r>
              <a:rPr lang="en-GB"/>
              <a:t>Reliabilität: Die Fragebogen sind standardisiert und jedes Kind erhält genau die gleichen Fragen.</a:t>
            </a:r>
            <a:endParaRPr/>
          </a:p>
          <a:p>
            <a:pPr indent="0" lvl="0" marL="0" rtl="0" algn="l">
              <a:lnSpc>
                <a:spcPct val="100000"/>
              </a:lnSpc>
              <a:spcBef>
                <a:spcPts val="1200"/>
              </a:spcBef>
              <a:spcAft>
                <a:spcPts val="0"/>
              </a:spcAft>
              <a:buNone/>
            </a:pPr>
            <a:r>
              <a:rPr lang="en-GB"/>
              <a:t>Objektivität: Der Fragebogen wird nicht subjektiv von der leitenden Person beeinflusst.</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8bec6de083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8bec6de083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t>Auch die qualitativen Gütekriterien sollen an dieser Stelle kurz definiert werden:</a:t>
            </a:r>
            <a:endParaRPr/>
          </a:p>
          <a:p>
            <a:pPr indent="0" lvl="0" marL="0" rtl="0" algn="l">
              <a:lnSpc>
                <a:spcPct val="100000"/>
              </a:lnSpc>
              <a:spcBef>
                <a:spcPts val="1200"/>
              </a:spcBef>
              <a:spcAft>
                <a:spcPts val="0"/>
              </a:spcAft>
              <a:buNone/>
            </a:pPr>
            <a:r>
              <a:rPr lang="en-GB"/>
              <a:t>Transparenz: Deine Forschung ist </a:t>
            </a:r>
            <a:r>
              <a:rPr lang="en-GB" u="sng">
                <a:solidFill>
                  <a:schemeClr val="hlink"/>
                </a:solidFill>
                <a:hlinkClick r:id="rId2"/>
              </a:rPr>
              <a:t>transparent</a:t>
            </a:r>
            <a:r>
              <a:rPr lang="en-GB"/>
              <a:t>, wenn du alle Arbeitsschritte ausführlich dokumentierst und für Außenstehende nachvollziehbar machst.</a:t>
            </a:r>
            <a:endParaRPr/>
          </a:p>
          <a:p>
            <a:pPr indent="0" lvl="0" marL="0" rtl="0" algn="l">
              <a:lnSpc>
                <a:spcPct val="100000"/>
              </a:lnSpc>
              <a:spcBef>
                <a:spcPts val="1200"/>
              </a:spcBef>
              <a:spcAft>
                <a:spcPts val="0"/>
              </a:spcAft>
              <a:buNone/>
            </a:pPr>
            <a:r>
              <a:rPr lang="en-GB"/>
              <a:t>Reichweite: Die </a:t>
            </a:r>
            <a:r>
              <a:rPr lang="en-GB" u="sng">
                <a:solidFill>
                  <a:schemeClr val="hlink"/>
                </a:solidFill>
                <a:hlinkClick r:id="rId3"/>
              </a:rPr>
              <a:t>Reichweite </a:t>
            </a:r>
            <a:r>
              <a:rPr lang="en-GB"/>
              <a:t>deiner qualitativen Forschung ist erfüllt, wenn bei Wiederholung eines ähnlichen Verfahrens ähnliche Ergebnisse erzielt werden können.</a:t>
            </a:r>
            <a:endParaRPr/>
          </a:p>
          <a:p>
            <a:pPr indent="0" lvl="0" marL="0" rtl="0" algn="l">
              <a:lnSpc>
                <a:spcPct val="100000"/>
              </a:lnSpc>
              <a:spcBef>
                <a:spcPts val="1200"/>
              </a:spcBef>
              <a:spcAft>
                <a:spcPts val="1200"/>
              </a:spcAft>
              <a:buNone/>
            </a:pPr>
            <a:r>
              <a:rPr lang="en-GB"/>
              <a:t>Intersubjektivität: Eine Forschung ist </a:t>
            </a:r>
            <a:r>
              <a:rPr lang="en-GB" u="sng">
                <a:solidFill>
                  <a:schemeClr val="hlink"/>
                </a:solidFill>
                <a:hlinkClick r:id="rId4"/>
              </a:rPr>
              <a:t>intersubjektiv</a:t>
            </a:r>
            <a:r>
              <a:rPr lang="en-GB"/>
              <a:t>, wenn du die von dir subjektiv gewonnenen Daten angemessen diskutierst und reflektierst.</a:t>
            </a:r>
            <a:endParaRPr sz="6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8bec6de083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8bec6de083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t>Forschungsfrage: Du führst für deine Bachelorarbeit ein Experteninterview zum Thema ‚Entwicklung der sprachlichen Qualität von Abschlussarbeiten‘ durch.</a:t>
            </a:r>
            <a:endParaRPr/>
          </a:p>
          <a:p>
            <a:pPr indent="0" lvl="0" marL="0" rtl="0" algn="l">
              <a:lnSpc>
                <a:spcPct val="100000"/>
              </a:lnSpc>
              <a:spcBef>
                <a:spcPts val="0"/>
              </a:spcBef>
              <a:spcAft>
                <a:spcPts val="0"/>
              </a:spcAft>
              <a:buNone/>
            </a:pPr>
            <a:r>
              <a:rPr lang="en-GB"/>
              <a:t>Transparenz: Du stellst dein konkretes Vorgehen von der Forschungsfrage bis hin zur Auswahl der Teilnehmenden detailliert vor, um es für Außenstehende verständlich und nachvollziehbar zu machen.</a:t>
            </a:r>
            <a:endParaRPr/>
          </a:p>
          <a:p>
            <a:pPr indent="0" lvl="0" marL="0" rtl="0" algn="l">
              <a:lnSpc>
                <a:spcPct val="100000"/>
              </a:lnSpc>
              <a:spcBef>
                <a:spcPts val="1200"/>
              </a:spcBef>
              <a:spcAft>
                <a:spcPts val="0"/>
              </a:spcAft>
              <a:buNone/>
            </a:pPr>
            <a:r>
              <a:rPr lang="en-GB"/>
              <a:t>Reichweite: Hier muss die Frage gestellt werden, ob ein identisches Interview mit einem anderen Experten, der gleiche Ansichten vertritt wie die befragte Person, zu ähnlichen Ergebnissen führen würde.</a:t>
            </a:r>
            <a:endParaRPr/>
          </a:p>
          <a:p>
            <a:pPr indent="0" lvl="0" marL="0" rtl="0" algn="l">
              <a:lnSpc>
                <a:spcPct val="100000"/>
              </a:lnSpc>
              <a:spcBef>
                <a:spcPts val="1200"/>
              </a:spcBef>
              <a:spcAft>
                <a:spcPts val="1200"/>
              </a:spcAft>
              <a:buNone/>
            </a:pPr>
            <a:r>
              <a:rPr lang="en-GB"/>
              <a:t>Intersubjektivität: Kritische Fragen in Bezug auf deine Forschung stellst du auch für die Leserschaft zur Diskussion, um zu große Subjektivität auszuschließen.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8bec6de083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8bec6de083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8bec6de083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8bec6de083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8bec6de083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8bec6de083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t>Wenn du dich für eine Methodik entschieden hast, musst du diese in deiner Abschlussarbeit beschreiben und begründen. Das machst du im Methodikteil. </a:t>
            </a:r>
            <a:br>
              <a:rPr lang="en-GB"/>
            </a:br>
            <a:r>
              <a:rPr lang="en-GB"/>
              <a:t>Dein Methodikteil gelingt dir ganz einfach, wenn du dich an folgende Checkliste hältst: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GB"/>
              <a:t>✓ Du gibst an, welche konkrete wissenschaftliche Methode du in deiner Abschlussarbeit verwendet hast.</a:t>
            </a:r>
            <a:endParaRPr/>
          </a:p>
          <a:p>
            <a:pPr indent="0" lvl="0" marL="0" rtl="0" algn="l">
              <a:lnSpc>
                <a:spcPct val="100000"/>
              </a:lnSpc>
              <a:spcBef>
                <a:spcPts val="800"/>
              </a:spcBef>
              <a:spcAft>
                <a:spcPts val="0"/>
              </a:spcAft>
              <a:buNone/>
            </a:pPr>
            <a:r>
              <a:rPr lang="en-GB"/>
              <a:t>✓  Du beschreibst, wie du bei deiner Forschung vorgegangen bist: </a:t>
            </a:r>
            <a:endParaRPr/>
          </a:p>
          <a:p>
            <a:pPr indent="0" lvl="0" marL="0" rtl="0" algn="l">
              <a:lnSpc>
                <a:spcPct val="100000"/>
              </a:lnSpc>
              <a:spcBef>
                <a:spcPts val="800"/>
              </a:spcBef>
              <a:spcAft>
                <a:spcPts val="0"/>
              </a:spcAft>
              <a:buNone/>
            </a:pPr>
            <a:r>
              <a:rPr lang="en-GB"/>
              <a:t>1. Du hast eine qualitative oder quantitative Methode für deine Forschung ausgewählt. </a:t>
            </a:r>
            <a:endParaRPr/>
          </a:p>
          <a:p>
            <a:pPr indent="0" lvl="0" marL="0" rtl="0" algn="l">
              <a:lnSpc>
                <a:spcPct val="100000"/>
              </a:lnSpc>
              <a:spcBef>
                <a:spcPts val="800"/>
              </a:spcBef>
              <a:spcAft>
                <a:spcPts val="0"/>
              </a:spcAft>
              <a:buNone/>
            </a:pPr>
            <a:r>
              <a:rPr lang="en-GB"/>
              <a:t>2. Du argumentierst bei der Auswertung deiner Ergebnisse induktiv oder deduktiv.</a:t>
            </a:r>
            <a:endParaRPr/>
          </a:p>
          <a:p>
            <a:pPr indent="0" lvl="0" marL="0" rtl="0" algn="l">
              <a:lnSpc>
                <a:spcPct val="100000"/>
              </a:lnSpc>
              <a:spcBef>
                <a:spcPts val="800"/>
              </a:spcBef>
              <a:spcAft>
                <a:spcPts val="0"/>
              </a:spcAft>
              <a:buNone/>
            </a:pPr>
            <a:r>
              <a:rPr lang="en-GB"/>
              <a:t>✓  Du hast die Gütekriterien deiner quantitativen oder qualitativen Forschung eingehalten und kannst begründen, auf welche Weise du dies getan hast.</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800"/>
              </a:spcAft>
              <a:buNone/>
            </a:pPr>
            <a:r>
              <a:rPr lang="en-GB"/>
              <a:t>Beachte: Es ist auch möglich, mithilfe eines Mixed-Methods-Ansatzes </a:t>
            </a:r>
            <a:r>
              <a:rPr lang="en-GB" u="sng">
                <a:solidFill>
                  <a:schemeClr val="hlink"/>
                </a:solidFill>
                <a:hlinkClick r:id="rId2"/>
              </a:rPr>
              <a:t>quantitative und qualitative Methoden</a:t>
            </a:r>
            <a:r>
              <a:rPr lang="en-GB"/>
              <a:t> zu verbinden.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8bec6de083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8bec6de083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8bec6de083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8bec6de083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8bec6de083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8bec6de083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8bec6de083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8bec6de083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Die </a:t>
            </a:r>
            <a:r>
              <a:rPr lang="en-GB" u="sng">
                <a:solidFill>
                  <a:schemeClr val="hlink"/>
                </a:solidFill>
                <a:hlinkClick r:id="rId2"/>
              </a:rPr>
              <a:t>Methodik</a:t>
            </a:r>
            <a:r>
              <a:rPr lang="en-GB" u="sng">
                <a:solidFill>
                  <a:schemeClr val="hlink"/>
                </a:solidFill>
                <a:hlinkClick r:id="rId3"/>
              </a:rPr>
              <a:t> </a:t>
            </a:r>
            <a:r>
              <a:rPr lang="en-GB"/>
              <a:t>ist eine Verfahrensweise der Wissenschaft, mit der das eigene wissenschaftliche Vorgehen angemessen beschrieben werden kann.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Die passende Methodik zu finden ist ein essenzieller Bestandteil jeder wissenschaftlichen Arbeit. Insbesondere für die </a:t>
            </a:r>
            <a:r>
              <a:rPr lang="en-GB" u="sng">
                <a:solidFill>
                  <a:schemeClr val="hlink"/>
                </a:solidFill>
                <a:hlinkClick r:id="rId4"/>
              </a:rPr>
              <a:t>Bachelorarbeit </a:t>
            </a:r>
            <a:r>
              <a:rPr lang="en-GB"/>
              <a:t>und die Masterarbeit ist eine standfeste Methodik wichtig.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8bec6de083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8bec6de083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8bec6de083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8bec6de083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Die passende Methode für deine Bachelorarbeit kannst du in 4 Schritten festlegen: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GB"/>
              <a:t>Du verschaffst dir einen Überblick über die verschiedenen Methoden.</a:t>
            </a:r>
            <a:endParaRPr/>
          </a:p>
          <a:p>
            <a:pPr indent="-298450" lvl="0" marL="457200" rtl="0" algn="l">
              <a:spcBef>
                <a:spcPts val="0"/>
              </a:spcBef>
              <a:spcAft>
                <a:spcPts val="0"/>
              </a:spcAft>
              <a:buSzPts val="1100"/>
              <a:buAutoNum type="arabicPeriod"/>
            </a:pPr>
            <a:r>
              <a:rPr lang="en-GB"/>
              <a:t>Du triffst eine Entscheidung zwischen qualitativem und quantitativem Vorgehen.</a:t>
            </a:r>
            <a:endParaRPr/>
          </a:p>
          <a:p>
            <a:pPr indent="-298450" lvl="0" marL="457200" rtl="0" algn="l">
              <a:spcBef>
                <a:spcPts val="0"/>
              </a:spcBef>
              <a:spcAft>
                <a:spcPts val="0"/>
              </a:spcAft>
              <a:buSzPts val="1100"/>
              <a:buAutoNum type="arabicPeriod"/>
            </a:pPr>
            <a:r>
              <a:rPr lang="en-GB"/>
              <a:t>Du legst fest, ob du induktiv oder deduktiv argumentieren wirst. </a:t>
            </a:r>
            <a:endParaRPr/>
          </a:p>
          <a:p>
            <a:pPr indent="-298450" lvl="0" marL="457200" rtl="0" algn="l">
              <a:spcBef>
                <a:spcPts val="0"/>
              </a:spcBef>
              <a:spcAft>
                <a:spcPts val="0"/>
              </a:spcAft>
              <a:buSzPts val="1100"/>
              <a:buAutoNum type="arabicPeriod"/>
            </a:pPr>
            <a:r>
              <a:rPr lang="en-GB"/>
              <a:t>Die Gewährleistung der Gütekriterien wird sichergestellt.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8bec6de083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bec6de083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8bec6de083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8bec6de083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Du kannst zwischen verschiedenen Methoden auswählen. </a:t>
            </a:r>
            <a:r>
              <a:rPr lang="en-GB"/>
              <a:t>Häufig werden in Abschlussarbeiten folgende Methoden verwendet</a:t>
            </a:r>
            <a:r>
              <a:rPr lang="en-GB"/>
              <a:t>:</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en-GB"/>
              <a:t>✓ </a:t>
            </a:r>
            <a:r>
              <a:rPr lang="en-GB" u="sng">
                <a:solidFill>
                  <a:schemeClr val="hlink"/>
                </a:solidFill>
                <a:hlinkClick r:id="rId2"/>
              </a:rPr>
              <a:t>Umfrage</a:t>
            </a:r>
            <a:endParaRPr/>
          </a:p>
          <a:p>
            <a:pPr indent="0" lvl="0" marL="0" rtl="0" algn="l">
              <a:lnSpc>
                <a:spcPct val="115000"/>
              </a:lnSpc>
              <a:spcBef>
                <a:spcPts val="1600"/>
              </a:spcBef>
              <a:spcAft>
                <a:spcPts val="0"/>
              </a:spcAft>
              <a:buNone/>
            </a:pPr>
            <a:r>
              <a:rPr lang="en-GB"/>
              <a:t>✓</a:t>
            </a:r>
            <a:r>
              <a:rPr lang="en-GB" u="sng">
                <a:solidFill>
                  <a:schemeClr val="hlink"/>
                </a:solidFill>
                <a:hlinkClick r:id="rId3"/>
              </a:rPr>
              <a:t> Experteninterview</a:t>
            </a:r>
            <a:endParaRPr/>
          </a:p>
          <a:p>
            <a:pPr indent="0" lvl="0" marL="0" rtl="0" algn="l">
              <a:lnSpc>
                <a:spcPct val="115000"/>
              </a:lnSpc>
              <a:spcBef>
                <a:spcPts val="1600"/>
              </a:spcBef>
              <a:spcAft>
                <a:spcPts val="0"/>
              </a:spcAft>
              <a:buNone/>
            </a:pPr>
            <a:r>
              <a:rPr lang="en-GB"/>
              <a:t>✓ </a:t>
            </a:r>
            <a:r>
              <a:rPr lang="en-GB" u="sng">
                <a:solidFill>
                  <a:schemeClr val="hlink"/>
                </a:solidFill>
                <a:hlinkClick r:id="rId4"/>
              </a:rPr>
              <a:t>Fallstudie</a:t>
            </a:r>
            <a:r>
              <a:rPr lang="en-GB"/>
              <a:t>, auch Case Study genannt </a:t>
            </a:r>
            <a:endParaRPr/>
          </a:p>
          <a:p>
            <a:pPr indent="0" lvl="0" marL="0" rtl="0" algn="l">
              <a:lnSpc>
                <a:spcPct val="115000"/>
              </a:lnSpc>
              <a:spcBef>
                <a:spcPts val="1600"/>
              </a:spcBef>
              <a:spcAft>
                <a:spcPts val="0"/>
              </a:spcAft>
              <a:buNone/>
            </a:pPr>
            <a:r>
              <a:rPr lang="en-GB"/>
              <a:t>✓ </a:t>
            </a:r>
            <a:r>
              <a:rPr lang="en-GB" u="sng">
                <a:solidFill>
                  <a:schemeClr val="hlink"/>
                </a:solidFill>
                <a:hlinkClick r:id="rId5"/>
              </a:rPr>
              <a:t>Qualitative </a:t>
            </a:r>
            <a:r>
              <a:rPr lang="en-GB"/>
              <a:t>oder </a:t>
            </a:r>
            <a:r>
              <a:rPr lang="en-GB" u="sng">
                <a:solidFill>
                  <a:schemeClr val="hlink"/>
                </a:solidFill>
                <a:hlinkClick r:id="rId6"/>
              </a:rPr>
              <a:t>quantitative Inhaltsanalyse</a:t>
            </a:r>
            <a:endParaRPr/>
          </a:p>
          <a:p>
            <a:pPr indent="0" lvl="0" marL="0" rtl="0" algn="l">
              <a:lnSpc>
                <a:spcPct val="115000"/>
              </a:lnSpc>
              <a:spcBef>
                <a:spcPts val="1600"/>
              </a:spcBef>
              <a:spcAft>
                <a:spcPts val="0"/>
              </a:spcAft>
              <a:buNone/>
            </a:pPr>
            <a:r>
              <a:rPr lang="en-GB"/>
              <a:t>✓</a:t>
            </a:r>
            <a:r>
              <a:rPr lang="en-GB" u="sng">
                <a:solidFill>
                  <a:schemeClr val="hlink"/>
                </a:solidFill>
                <a:hlinkClick r:id="rId7"/>
              </a:rPr>
              <a:t> Experiment </a:t>
            </a:r>
            <a:endParaRPr/>
          </a:p>
          <a:p>
            <a:pPr indent="0" lvl="0" marL="0" rtl="0" algn="l">
              <a:lnSpc>
                <a:spcPct val="115000"/>
              </a:lnSpc>
              <a:spcBef>
                <a:spcPts val="1600"/>
              </a:spcBef>
              <a:spcAft>
                <a:spcPts val="0"/>
              </a:spcAft>
              <a:buNone/>
            </a:pPr>
            <a:r>
              <a:rPr lang="en-GB"/>
              <a:t>✓ </a:t>
            </a:r>
            <a:r>
              <a:rPr lang="en-GB" u="sng">
                <a:solidFill>
                  <a:schemeClr val="hlink"/>
                </a:solidFill>
                <a:hlinkClick r:id="rId8"/>
              </a:rPr>
              <a:t>Literaturarbeit </a:t>
            </a:r>
            <a:endParaRPr/>
          </a:p>
          <a:p>
            <a:pPr indent="0" lvl="0" marL="0" rtl="0" algn="l">
              <a:spcBef>
                <a:spcPts val="16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8bec6de083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bec6de083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bec6de083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bec6de083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 einem zweiten Schritt musst du dich zwischen qualitativem und quantitativem Vorgehen für deine Forschung entscheiden. Möchtest du qualitativ oder quantitativ vorgehen?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u="sng">
                <a:solidFill>
                  <a:schemeClr val="hlink"/>
                </a:solidFill>
                <a:hlinkClick r:id="rId2"/>
              </a:rPr>
              <a:t>Qualitativ</a:t>
            </a:r>
            <a:r>
              <a:rPr lang="en-GB"/>
              <a:t> </a:t>
            </a:r>
            <a:r>
              <a:rPr lang="en-GB"/>
              <a:t>gehst du vor, wenn du neue Hypothesen im Bereich deiner Forschungsfrage aufstellen möchtest bzw. neue Erkenntnisse gewinnen möchtest. Hier beschäftigst du dich eher mit Einzelfällen, die du genau in den Blick nimmst, und wertest diese interpretativ aus.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u="sng">
                <a:solidFill>
                  <a:schemeClr val="hlink"/>
                </a:solidFill>
                <a:hlinkClick r:id="rId3"/>
              </a:rPr>
              <a:t>Quantitativ</a:t>
            </a:r>
            <a:r>
              <a:rPr lang="en-GB"/>
              <a:t> gehst du vor, wenn du bereits bestehende Hypothesen oder Theorien prüfen möchtest. Hier nimmst du mehrere Fälle in den Blick und du wertest eine größere Datenmenge aus. Zahlen und Fakten stehen im Vordergrund, die Daten werden statistisch ausgewertet.</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b="1"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0" name="Google Shape;10;p2"/>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2800"/>
              <a:buNone/>
              <a:defRPr sz="2800">
                <a:solidFill>
                  <a:srgbClr val="707DA7"/>
                </a:solidFill>
              </a:defRPr>
            </a:lvl1pPr>
            <a:lvl2pPr lvl="1" algn="ctr">
              <a:lnSpc>
                <a:spcPct val="100000"/>
              </a:lnSpc>
              <a:spcBef>
                <a:spcPts val="0"/>
              </a:spcBef>
              <a:spcAft>
                <a:spcPts val="0"/>
              </a:spcAft>
              <a:buClr>
                <a:srgbClr val="707DA7"/>
              </a:buClr>
              <a:buSzPts val="2800"/>
              <a:buNone/>
              <a:defRPr sz="2800">
                <a:solidFill>
                  <a:srgbClr val="707DA7"/>
                </a:solidFill>
              </a:defRPr>
            </a:lvl2pPr>
            <a:lvl3pPr lvl="2" algn="ctr">
              <a:lnSpc>
                <a:spcPct val="100000"/>
              </a:lnSpc>
              <a:spcBef>
                <a:spcPts val="0"/>
              </a:spcBef>
              <a:spcAft>
                <a:spcPts val="0"/>
              </a:spcAft>
              <a:buClr>
                <a:srgbClr val="707DA7"/>
              </a:buClr>
              <a:buSzPts val="2800"/>
              <a:buNone/>
              <a:defRPr sz="2800">
                <a:solidFill>
                  <a:srgbClr val="707DA7"/>
                </a:solidFill>
              </a:defRPr>
            </a:lvl3pPr>
            <a:lvl4pPr lvl="3" algn="ctr">
              <a:lnSpc>
                <a:spcPct val="100000"/>
              </a:lnSpc>
              <a:spcBef>
                <a:spcPts val="0"/>
              </a:spcBef>
              <a:spcAft>
                <a:spcPts val="0"/>
              </a:spcAft>
              <a:buClr>
                <a:srgbClr val="707DA7"/>
              </a:buClr>
              <a:buSzPts val="2800"/>
              <a:buNone/>
              <a:defRPr sz="2800">
                <a:solidFill>
                  <a:srgbClr val="707DA7"/>
                </a:solidFill>
              </a:defRPr>
            </a:lvl4pPr>
            <a:lvl5pPr lvl="4" algn="ctr">
              <a:lnSpc>
                <a:spcPct val="100000"/>
              </a:lnSpc>
              <a:spcBef>
                <a:spcPts val="0"/>
              </a:spcBef>
              <a:spcAft>
                <a:spcPts val="0"/>
              </a:spcAft>
              <a:buClr>
                <a:srgbClr val="707DA7"/>
              </a:buClr>
              <a:buSzPts val="2800"/>
              <a:buNone/>
              <a:defRPr sz="2800">
                <a:solidFill>
                  <a:srgbClr val="707DA7"/>
                </a:solidFill>
              </a:defRPr>
            </a:lvl5pPr>
            <a:lvl6pPr lvl="5" algn="ctr">
              <a:lnSpc>
                <a:spcPct val="100000"/>
              </a:lnSpc>
              <a:spcBef>
                <a:spcPts val="0"/>
              </a:spcBef>
              <a:spcAft>
                <a:spcPts val="0"/>
              </a:spcAft>
              <a:buClr>
                <a:srgbClr val="707DA7"/>
              </a:buClr>
              <a:buSzPts val="2800"/>
              <a:buNone/>
              <a:defRPr sz="2800">
                <a:solidFill>
                  <a:srgbClr val="707DA7"/>
                </a:solidFill>
              </a:defRPr>
            </a:lvl6pPr>
            <a:lvl7pPr lvl="6" algn="ctr">
              <a:lnSpc>
                <a:spcPct val="100000"/>
              </a:lnSpc>
              <a:spcBef>
                <a:spcPts val="0"/>
              </a:spcBef>
              <a:spcAft>
                <a:spcPts val="0"/>
              </a:spcAft>
              <a:buClr>
                <a:srgbClr val="707DA7"/>
              </a:buClr>
              <a:buSzPts val="2800"/>
              <a:buNone/>
              <a:defRPr sz="2800">
                <a:solidFill>
                  <a:srgbClr val="707DA7"/>
                </a:solidFill>
              </a:defRPr>
            </a:lvl7pPr>
            <a:lvl8pPr lvl="7" algn="ctr">
              <a:lnSpc>
                <a:spcPct val="100000"/>
              </a:lnSpc>
              <a:spcBef>
                <a:spcPts val="0"/>
              </a:spcBef>
              <a:spcAft>
                <a:spcPts val="0"/>
              </a:spcAft>
              <a:buClr>
                <a:srgbClr val="707DA7"/>
              </a:buClr>
              <a:buSzPts val="2800"/>
              <a:buNone/>
              <a:defRPr sz="2800">
                <a:solidFill>
                  <a:srgbClr val="707DA7"/>
                </a:solidFill>
              </a:defRPr>
            </a:lvl8pPr>
            <a:lvl9pPr lvl="8"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1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11"/>
          <p:cNvSpPr txBox="1"/>
          <p:nvPr>
            <p:ph idx="1" type="body"/>
          </p:nvPr>
        </p:nvSpPr>
        <p:spPr>
          <a:xfrm>
            <a:off x="93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11"/>
          <p:cNvSpPr txBox="1"/>
          <p:nvPr>
            <p:ph idx="2" type="body"/>
          </p:nvPr>
        </p:nvSpPr>
        <p:spPr>
          <a:xfrm>
            <a:off x="489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1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dark)">
  <p:cSld name="TITLE_ONLY_1">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 name="Shape 45"/>
        <p:cNvGrpSpPr/>
        <p:nvPr/>
      </p:nvGrpSpPr>
      <p:grpSpPr>
        <a:xfrm>
          <a:off x="0" y="0"/>
          <a:ext cx="0" cy="0"/>
          <a:chOff x="0" y="0"/>
          <a:chExt cx="0" cy="0"/>
        </a:xfrm>
      </p:grpSpPr>
      <p:sp>
        <p:nvSpPr>
          <p:cNvPr id="46" name="Google Shape;46;p14"/>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7" name="Google Shape;47;p14"/>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dark)">
  <p:cSld name="ONE_COLUMN_TEXT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5"/>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5"/>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16"/>
          <p:cNvSpPr/>
          <p:nvPr/>
        </p:nvSpPr>
        <p:spPr>
          <a:xfrm>
            <a:off x="4572000" y="-1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6"/>
          <p:cNvSpPr txBox="1"/>
          <p:nvPr>
            <p:ph type="title"/>
          </p:nvPr>
        </p:nvSpPr>
        <p:spPr>
          <a:xfrm>
            <a:off x="488100" y="1233175"/>
            <a:ext cx="36000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None/>
              <a:defRPr sz="2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4" name="Google Shape;54;p1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1800"/>
              <a:buNone/>
              <a:defRPr>
                <a:solidFill>
                  <a:srgbClr val="707DA7"/>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5" name="Google Shape;55;p16"/>
          <p:cNvSpPr txBox="1"/>
          <p:nvPr>
            <p:ph idx="2" type="body"/>
          </p:nvPr>
        </p:nvSpPr>
        <p:spPr>
          <a:xfrm>
            <a:off x="5058000" y="724075"/>
            <a:ext cx="3600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17"/>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dark)">
  <p:cSld name="CAPTION_ONLY_1">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8"/>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800"/>
              <a:buNone/>
              <a:defRPr>
                <a:solidFill>
                  <a:schemeClr val="lt1"/>
                </a:solidFill>
              </a:defRPr>
            </a:lvl1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sp>
        <p:nvSpPr>
          <p:cNvPr id="61" name="Google Shape;61;p19"/>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9"/>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rgbClr val="707DA7"/>
              </a:buClr>
              <a:buSzPts val="1800"/>
              <a:buChar char="●"/>
              <a:defRPr>
                <a:solidFill>
                  <a:srgbClr val="707DA7"/>
                </a:solidFill>
              </a:defRPr>
            </a:lvl1pPr>
            <a:lvl2pPr indent="-317500" lvl="1" marL="914400" algn="ctr">
              <a:spcBef>
                <a:spcPts val="1600"/>
              </a:spcBef>
              <a:spcAft>
                <a:spcPts val="0"/>
              </a:spcAft>
              <a:buClr>
                <a:srgbClr val="707DA7"/>
              </a:buClr>
              <a:buSzPts val="1400"/>
              <a:buChar char="○"/>
              <a:defRPr>
                <a:solidFill>
                  <a:srgbClr val="707DA7"/>
                </a:solidFill>
              </a:defRPr>
            </a:lvl2pPr>
            <a:lvl3pPr indent="-317500" lvl="2" marL="1371600" algn="ctr">
              <a:spcBef>
                <a:spcPts val="1600"/>
              </a:spcBef>
              <a:spcAft>
                <a:spcPts val="0"/>
              </a:spcAft>
              <a:buClr>
                <a:srgbClr val="707DA7"/>
              </a:buClr>
              <a:buSzPts val="1400"/>
              <a:buChar char="■"/>
              <a:defRPr>
                <a:solidFill>
                  <a:srgbClr val="707DA7"/>
                </a:solidFill>
              </a:defRPr>
            </a:lvl3pPr>
            <a:lvl4pPr indent="-317500" lvl="3" marL="1828800" algn="ctr">
              <a:spcBef>
                <a:spcPts val="1600"/>
              </a:spcBef>
              <a:spcAft>
                <a:spcPts val="0"/>
              </a:spcAft>
              <a:buClr>
                <a:srgbClr val="707DA7"/>
              </a:buClr>
              <a:buSzPts val="1400"/>
              <a:buChar char="●"/>
              <a:defRPr>
                <a:solidFill>
                  <a:srgbClr val="707DA7"/>
                </a:solidFill>
              </a:defRPr>
            </a:lvl4pPr>
            <a:lvl5pPr indent="-317500" lvl="4" marL="2286000" algn="ctr">
              <a:spcBef>
                <a:spcPts val="1600"/>
              </a:spcBef>
              <a:spcAft>
                <a:spcPts val="0"/>
              </a:spcAft>
              <a:buClr>
                <a:srgbClr val="707DA7"/>
              </a:buClr>
              <a:buSzPts val="1400"/>
              <a:buChar char="○"/>
              <a:defRPr>
                <a:solidFill>
                  <a:srgbClr val="707DA7"/>
                </a:solidFill>
              </a:defRPr>
            </a:lvl5pPr>
            <a:lvl6pPr indent="-317500" lvl="5" marL="2743200" algn="ctr">
              <a:spcBef>
                <a:spcPts val="1600"/>
              </a:spcBef>
              <a:spcAft>
                <a:spcPts val="0"/>
              </a:spcAft>
              <a:buClr>
                <a:srgbClr val="707DA7"/>
              </a:buClr>
              <a:buSzPts val="1400"/>
              <a:buChar char="■"/>
              <a:defRPr>
                <a:solidFill>
                  <a:srgbClr val="707DA7"/>
                </a:solidFill>
              </a:defRPr>
            </a:lvl6pPr>
            <a:lvl7pPr indent="-317500" lvl="6" marL="3200400" algn="ctr">
              <a:spcBef>
                <a:spcPts val="1600"/>
              </a:spcBef>
              <a:spcAft>
                <a:spcPts val="0"/>
              </a:spcAft>
              <a:buClr>
                <a:srgbClr val="707DA7"/>
              </a:buClr>
              <a:buSzPts val="1400"/>
              <a:buChar char="●"/>
              <a:defRPr>
                <a:solidFill>
                  <a:srgbClr val="707DA7"/>
                </a:solidFill>
              </a:defRPr>
            </a:lvl7pPr>
            <a:lvl8pPr indent="-317500" lvl="7" marL="3657600" algn="ctr">
              <a:spcBef>
                <a:spcPts val="1600"/>
              </a:spcBef>
              <a:spcAft>
                <a:spcPts val="0"/>
              </a:spcAft>
              <a:buClr>
                <a:srgbClr val="707DA7"/>
              </a:buClr>
              <a:buSzPts val="1400"/>
              <a:buChar char="○"/>
              <a:defRPr>
                <a:solidFill>
                  <a:srgbClr val="707DA7"/>
                </a:solidFill>
              </a:defRPr>
            </a:lvl8pPr>
            <a:lvl9pPr indent="-317500" lvl="8" marL="4114800" algn="ctr">
              <a:spcBef>
                <a:spcPts val="1600"/>
              </a:spcBef>
              <a:spcAft>
                <a:spcPts val="1600"/>
              </a:spcAft>
              <a:buClr>
                <a:srgbClr val="707DA7"/>
              </a:buClr>
              <a:buSzPts val="1400"/>
              <a:buChar char="■"/>
              <a:defRPr>
                <a:solidFill>
                  <a:srgbClr val="707DA7"/>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dark)">
  <p:cSld name="BIG_NUMBER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20"/>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5" name="Google Shape;65;p20"/>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p:cSld name="TITLE_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b="1" sz="48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3" name="Google Shape;13;p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Clr>
                <a:srgbClr val="707DA7"/>
              </a:buClr>
              <a:buSzPts val="2800"/>
              <a:buNone/>
              <a:defRPr sz="2800">
                <a:solidFill>
                  <a:srgbClr val="707DA7"/>
                </a:solidFill>
              </a:defRPr>
            </a:lvl2pPr>
            <a:lvl3pPr lvl="2" rtl="0" algn="ctr">
              <a:lnSpc>
                <a:spcPct val="100000"/>
              </a:lnSpc>
              <a:spcBef>
                <a:spcPts val="0"/>
              </a:spcBef>
              <a:spcAft>
                <a:spcPts val="0"/>
              </a:spcAft>
              <a:buClr>
                <a:srgbClr val="707DA7"/>
              </a:buClr>
              <a:buSzPts val="2800"/>
              <a:buNone/>
              <a:defRPr sz="2800">
                <a:solidFill>
                  <a:srgbClr val="707DA7"/>
                </a:solidFill>
              </a:defRPr>
            </a:lvl3pPr>
            <a:lvl4pPr lvl="3" rtl="0" algn="ctr">
              <a:lnSpc>
                <a:spcPct val="100000"/>
              </a:lnSpc>
              <a:spcBef>
                <a:spcPts val="0"/>
              </a:spcBef>
              <a:spcAft>
                <a:spcPts val="0"/>
              </a:spcAft>
              <a:buClr>
                <a:srgbClr val="707DA7"/>
              </a:buClr>
              <a:buSzPts val="2800"/>
              <a:buNone/>
              <a:defRPr sz="2800">
                <a:solidFill>
                  <a:srgbClr val="707DA7"/>
                </a:solidFill>
              </a:defRPr>
            </a:lvl4pPr>
            <a:lvl5pPr lvl="4" rtl="0" algn="ctr">
              <a:lnSpc>
                <a:spcPct val="100000"/>
              </a:lnSpc>
              <a:spcBef>
                <a:spcPts val="0"/>
              </a:spcBef>
              <a:spcAft>
                <a:spcPts val="0"/>
              </a:spcAft>
              <a:buClr>
                <a:srgbClr val="707DA7"/>
              </a:buClr>
              <a:buSzPts val="2800"/>
              <a:buNone/>
              <a:defRPr sz="2800">
                <a:solidFill>
                  <a:srgbClr val="707DA7"/>
                </a:solidFill>
              </a:defRPr>
            </a:lvl5pPr>
            <a:lvl6pPr lvl="5" rtl="0" algn="ctr">
              <a:lnSpc>
                <a:spcPct val="100000"/>
              </a:lnSpc>
              <a:spcBef>
                <a:spcPts val="0"/>
              </a:spcBef>
              <a:spcAft>
                <a:spcPts val="0"/>
              </a:spcAft>
              <a:buClr>
                <a:srgbClr val="707DA7"/>
              </a:buClr>
              <a:buSzPts val="2800"/>
              <a:buNone/>
              <a:defRPr sz="2800">
                <a:solidFill>
                  <a:srgbClr val="707DA7"/>
                </a:solidFill>
              </a:defRPr>
            </a:lvl6pPr>
            <a:lvl7pPr lvl="6" rtl="0" algn="ctr">
              <a:lnSpc>
                <a:spcPct val="100000"/>
              </a:lnSpc>
              <a:spcBef>
                <a:spcPts val="0"/>
              </a:spcBef>
              <a:spcAft>
                <a:spcPts val="0"/>
              </a:spcAft>
              <a:buClr>
                <a:srgbClr val="707DA7"/>
              </a:buClr>
              <a:buSzPts val="2800"/>
              <a:buNone/>
              <a:defRPr sz="2800">
                <a:solidFill>
                  <a:srgbClr val="707DA7"/>
                </a:solidFill>
              </a:defRPr>
            </a:lvl7pPr>
            <a:lvl8pPr lvl="7" rtl="0" algn="ctr">
              <a:lnSpc>
                <a:spcPct val="100000"/>
              </a:lnSpc>
              <a:spcBef>
                <a:spcPts val="0"/>
              </a:spcBef>
              <a:spcAft>
                <a:spcPts val="0"/>
              </a:spcAft>
              <a:buClr>
                <a:srgbClr val="707DA7"/>
              </a:buClr>
              <a:buSzPts val="2800"/>
              <a:buNone/>
              <a:defRPr sz="2800">
                <a:solidFill>
                  <a:srgbClr val="707DA7"/>
                </a:solidFill>
              </a:defRPr>
            </a:lvl8pPr>
            <a:lvl9pPr lvl="8" rtl="0"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_1">
    <p:bg>
      <p:bgPr>
        <a:blipFill>
          <a:blip r:embed="rId2">
            <a:alphaModFix/>
          </a:blip>
          <a:stretch>
            <a:fillRect/>
          </a:stretch>
        </a:blipFill>
      </p:bgPr>
    </p:bg>
    <p:spTree>
      <p:nvGrpSpPr>
        <p:cNvPr id="67"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cotty">
  <p:cSld name="TITLE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732925" y="1545450"/>
            <a:ext cx="4320000" cy="205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b="1"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id="16" name="Google Shape;16;p4"/>
          <p:cNvPicPr preferRelativeResize="0"/>
          <p:nvPr/>
        </p:nvPicPr>
        <p:blipFill>
          <a:blip r:embed="rId3">
            <a:alphaModFix/>
          </a:blip>
          <a:stretch>
            <a:fillRect/>
          </a:stretch>
        </p:blipFill>
        <p:spPr>
          <a:xfrm>
            <a:off x="5170425" y="454775"/>
            <a:ext cx="3445475" cy="6244552"/>
          </a:xfrm>
          <a:prstGeom prst="rect">
            <a:avLst/>
          </a:prstGeom>
          <a:noFill/>
          <a:ln>
            <a:noFill/>
          </a:ln>
        </p:spPr>
      </p:pic>
      <p:sp>
        <p:nvSpPr>
          <p:cNvPr id="17" name="Google Shape;17;p4"/>
          <p:cNvSpPr txBox="1"/>
          <p:nvPr>
            <p:ph idx="1" type="subTitle"/>
          </p:nvPr>
        </p:nvSpPr>
        <p:spPr>
          <a:xfrm rot="-449582">
            <a:off x="5658998" y="2283747"/>
            <a:ext cx="2861838" cy="501423"/>
          </a:xfrm>
          <a:prstGeom prst="rect">
            <a:avLst/>
          </a:prstGeom>
        </p:spPr>
        <p:txBody>
          <a:bodyPr anchorCtr="0" anchor="b" bIns="0" lIns="91425" spcFirstLastPara="1" rIns="91425" wrap="square" tIns="91425">
            <a:noAutofit/>
          </a:bodyPr>
          <a:lstStyle>
            <a:lvl1pPr lvl="0" algn="ctr">
              <a:spcBef>
                <a:spcPts val="0"/>
              </a:spcBef>
              <a:spcAft>
                <a:spcPts val="0"/>
              </a:spcAft>
              <a:buNone/>
              <a:defRPr b="1"/>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p:txBody>
      </p:sp>
      <p:sp>
        <p:nvSpPr>
          <p:cNvPr id="18" name="Google Shape;18;p4"/>
          <p:cNvSpPr txBox="1"/>
          <p:nvPr>
            <p:ph idx="2" type="subTitle"/>
          </p:nvPr>
        </p:nvSpPr>
        <p:spPr>
          <a:xfrm rot="-449892">
            <a:off x="5695787" y="2800290"/>
            <a:ext cx="2862175" cy="474779"/>
          </a:xfrm>
          <a:prstGeom prst="rect">
            <a:avLst/>
          </a:prstGeom>
        </p:spPr>
        <p:txBody>
          <a:bodyPr anchorCtr="0" anchor="t" bIns="91425" lIns="91425" spcFirstLastPara="1" rIns="91425" wrap="square" tIns="0">
            <a:noAutofit/>
          </a:bodyPr>
          <a:lstStyle>
            <a:lvl1pPr lvl="0" rtl="0" algn="ctr">
              <a:spcBef>
                <a:spcPts val="0"/>
              </a:spcBef>
              <a:spcAft>
                <a:spcPts val="0"/>
              </a:spcAft>
              <a:buNone/>
              <a:defRPr sz="1400">
                <a:solidFill>
                  <a:srgbClr val="707DA7"/>
                </a:solidFill>
              </a:defRPr>
            </a:lvl1pPr>
            <a:lvl2pPr lvl="1" rtl="0" algn="ctr">
              <a:spcBef>
                <a:spcPts val="0"/>
              </a:spcBef>
              <a:spcAft>
                <a:spcPts val="0"/>
              </a:spcAft>
              <a:buNone/>
              <a:defRPr sz="1400">
                <a:solidFill>
                  <a:srgbClr val="707DA7"/>
                </a:solidFill>
              </a:defRPr>
            </a:lvl2pPr>
            <a:lvl3pPr lvl="2" rtl="0" algn="ctr">
              <a:spcBef>
                <a:spcPts val="0"/>
              </a:spcBef>
              <a:spcAft>
                <a:spcPts val="0"/>
              </a:spcAft>
              <a:buNone/>
              <a:defRPr sz="1400">
                <a:solidFill>
                  <a:srgbClr val="707DA7"/>
                </a:solidFill>
              </a:defRPr>
            </a:lvl3pPr>
            <a:lvl4pPr lvl="3" rtl="0" algn="ctr">
              <a:spcBef>
                <a:spcPts val="0"/>
              </a:spcBef>
              <a:spcAft>
                <a:spcPts val="0"/>
              </a:spcAft>
              <a:buNone/>
              <a:defRPr sz="1400">
                <a:solidFill>
                  <a:srgbClr val="707DA7"/>
                </a:solidFill>
              </a:defRPr>
            </a:lvl4pPr>
            <a:lvl5pPr lvl="4" rtl="0" algn="ctr">
              <a:spcBef>
                <a:spcPts val="0"/>
              </a:spcBef>
              <a:spcAft>
                <a:spcPts val="0"/>
              </a:spcAft>
              <a:buNone/>
              <a:defRPr sz="1400">
                <a:solidFill>
                  <a:srgbClr val="707DA7"/>
                </a:solidFill>
              </a:defRPr>
            </a:lvl5pPr>
            <a:lvl6pPr lvl="5" rtl="0" algn="ctr">
              <a:spcBef>
                <a:spcPts val="0"/>
              </a:spcBef>
              <a:spcAft>
                <a:spcPts val="0"/>
              </a:spcAft>
              <a:buNone/>
              <a:defRPr sz="1400">
                <a:solidFill>
                  <a:srgbClr val="707DA7"/>
                </a:solidFill>
              </a:defRPr>
            </a:lvl6pPr>
            <a:lvl7pPr lvl="6" rtl="0" algn="ctr">
              <a:spcBef>
                <a:spcPts val="0"/>
              </a:spcBef>
              <a:spcAft>
                <a:spcPts val="0"/>
              </a:spcAft>
              <a:buNone/>
              <a:defRPr sz="1400">
                <a:solidFill>
                  <a:srgbClr val="707DA7"/>
                </a:solidFill>
              </a:defRPr>
            </a:lvl7pPr>
            <a:lvl8pPr lvl="7" rtl="0" algn="ctr">
              <a:spcBef>
                <a:spcPts val="0"/>
              </a:spcBef>
              <a:spcAft>
                <a:spcPts val="0"/>
              </a:spcAft>
              <a:buNone/>
              <a:defRPr sz="1400">
                <a:solidFill>
                  <a:srgbClr val="707DA7"/>
                </a:solidFill>
              </a:defRPr>
            </a:lvl8pPr>
            <a:lvl9pPr lvl="8" rtl="0" algn="ctr">
              <a:spcBef>
                <a:spcPts val="0"/>
              </a:spcBef>
              <a:spcAft>
                <a:spcPts val="0"/>
              </a:spcAft>
              <a:buNone/>
              <a:defRPr sz="1400">
                <a:solidFill>
                  <a:srgbClr val="707DA7"/>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5"/>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dark)">
  <p:cSld name="SECTION_HEADER_1">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dark)">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8" name="Google Shape;28;p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title and body">
  <p:cSld name="TITLE_AND_BODY_1">
    <p:spTree>
      <p:nvGrpSpPr>
        <p:cNvPr id="29" name="Shape 29"/>
        <p:cNvGrpSpPr/>
        <p:nvPr/>
      </p:nvGrpSpPr>
      <p:grpSpPr>
        <a:xfrm>
          <a:off x="0" y="0"/>
          <a:ext cx="0" cy="0"/>
          <a:chOff x="0" y="0"/>
          <a:chExt cx="0" cy="0"/>
        </a:xfrm>
      </p:grpSpPr>
      <p:sp>
        <p:nvSpPr>
          <p:cNvPr id="30" name="Google Shape;30;p9"/>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1" name="Google Shape;31;p9"/>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9"/>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title and body 1">
  <p:cSld name="TITLE_AND_BODY_1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0"/>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5" name="Google Shape;35;p10"/>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10"/>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34075" y="445025"/>
            <a:ext cx="7200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202F66"/>
              </a:buClr>
              <a:buSzPts val="2800"/>
              <a:buFont typeface="Open Sans"/>
              <a:buNone/>
              <a:defRPr b="1" sz="2800">
                <a:solidFill>
                  <a:srgbClr val="202F66"/>
                </a:solidFill>
                <a:latin typeface="Open Sans"/>
                <a:ea typeface="Open Sans"/>
                <a:cs typeface="Open Sans"/>
                <a:sym typeface="Open Sans"/>
              </a:defRPr>
            </a:lvl1pPr>
            <a:lvl2pPr lvl="1">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2pPr>
            <a:lvl3pPr lvl="2">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3pPr>
            <a:lvl4pPr lvl="3">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4pPr>
            <a:lvl5pPr lvl="4">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5pPr>
            <a:lvl6pPr lvl="5">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6pPr>
            <a:lvl7pPr lvl="6">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7pPr>
            <a:lvl8pPr lvl="7">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8pPr>
            <a:lvl9pPr lvl="8">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9pPr>
          </a:lstStyle>
          <a:p/>
        </p:txBody>
      </p:sp>
      <p:sp>
        <p:nvSpPr>
          <p:cNvPr id="7" name="Google Shape;7;p1"/>
          <p:cNvSpPr txBox="1"/>
          <p:nvPr>
            <p:ph idx="1" type="body"/>
          </p:nvPr>
        </p:nvSpPr>
        <p:spPr>
          <a:xfrm>
            <a:off x="934075" y="1152475"/>
            <a:ext cx="72000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1B2B68"/>
              </a:buClr>
              <a:buSzPts val="1800"/>
              <a:buFont typeface="Open Sans"/>
              <a:buChar char="●"/>
              <a:defRPr sz="1800">
                <a:solidFill>
                  <a:srgbClr val="1B2B68"/>
                </a:solidFill>
                <a:latin typeface="Open Sans"/>
                <a:ea typeface="Open Sans"/>
                <a:cs typeface="Open Sans"/>
                <a:sym typeface="Open Sans"/>
              </a:defRPr>
            </a:lvl1pPr>
            <a:lvl2pPr indent="-317500" lvl="1" marL="914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2pPr>
            <a:lvl3pPr indent="-317500" lvl="2" marL="1371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3pPr>
            <a:lvl4pPr indent="-317500" lvl="3" marL="18288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4pPr>
            <a:lvl5pPr indent="-317500" lvl="4" marL="22860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5pPr>
            <a:lvl6pPr indent="-317500" lvl="5" marL="27432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6pPr>
            <a:lvl7pPr indent="-317500" lvl="6" marL="3200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7pPr>
            <a:lvl8pPr indent="-317500" lvl="7" marL="3657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8pPr>
            <a:lvl9pPr indent="-317500" lvl="8" marL="4114800">
              <a:lnSpc>
                <a:spcPct val="115000"/>
              </a:lnSpc>
              <a:spcBef>
                <a:spcPts val="1600"/>
              </a:spcBef>
              <a:spcAft>
                <a:spcPts val="1600"/>
              </a:spcAft>
              <a:buClr>
                <a:srgbClr val="1B2B68"/>
              </a:buClr>
              <a:buSzPts val="1400"/>
              <a:buFont typeface="Open Sans"/>
              <a:buChar char="■"/>
              <a:defRPr>
                <a:solidFill>
                  <a:srgbClr val="1B2B68"/>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hyperlink" Target="https://www.scribbr.de/lektorat-korrekturlesen/deutsche-abschlussarbeit/?utm_source=lecture-slides&amp;utm_medium=google-docs&amp;utm_campaign=apa-7th-edition" TargetMode="External"/><Relationship Id="rId4" Type="http://schemas.openxmlformats.org/officeDocument/2006/relationships/hyperlink" Target="https://www.scribbr.de/plagiatspruefung/?utm_source=lecture-slides&amp;utm_medium=google-docs&amp;utm_campaign=apa-7th-edition" TargetMode="External"/><Relationship Id="rId5" Type="http://schemas.openxmlformats.org/officeDocument/2006/relationships/hyperlink" Target="https://www.scribbr.de/zitieren/literaturverzeichnis-erstellen/" TargetMode="External"/><Relationship Id="rId6" Type="http://schemas.openxmlformats.org/officeDocument/2006/relationships/hyperlink" Target="https://www.scribbr.de/wissensdatenbank/?utm_source=lecture-slides&amp;utm_medium=google-docs&amp;utm_campaign=apa-7th-edition" TargetMode="External"/><Relationship Id="rId7" Type="http://schemas.openxmlformats.org/officeDocument/2006/relationships/hyperlink" Target="https://www.youtube.com/c/scribbrD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www.scribbr.de/category/methodik/#qualitativ" TargetMode="External"/><Relationship Id="rId4" Type="http://schemas.openxmlformats.org/officeDocument/2006/relationships/hyperlink" Target="https://www.scribbr.de/category/methodik/#qualitati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3"/>
          <p:cNvSpPr txBox="1"/>
          <p:nvPr>
            <p:ph type="ctrTitle"/>
          </p:nvPr>
        </p:nvSpPr>
        <p:spPr>
          <a:xfrm>
            <a:off x="1022233" y="694350"/>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Wissenschaftliche Methodik </a:t>
            </a:r>
            <a:endParaRPr/>
          </a:p>
        </p:txBody>
      </p:sp>
      <p:sp>
        <p:nvSpPr>
          <p:cNvPr id="73" name="Google Shape;73;p2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In 4 Schritten zur passenden Methode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3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Beispiel: Qualitativ vs. quantitativ</a:t>
            </a:r>
            <a:endParaRPr/>
          </a:p>
        </p:txBody>
      </p:sp>
      <p:sp>
        <p:nvSpPr>
          <p:cNvPr id="124" name="Google Shape;124;p32"/>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600">
                <a:solidFill>
                  <a:srgbClr val="0D405F"/>
                </a:solidFill>
              </a:rPr>
              <a:t>Forschungsfrage</a:t>
            </a:r>
            <a:r>
              <a:rPr lang="en-GB" sz="1600">
                <a:solidFill>
                  <a:srgbClr val="0D405F"/>
                </a:solidFill>
              </a:rPr>
              <a:t>: Wie präsent ist Stress im BWL-Studium und wie wirkt sich dieser auf die Motivation von Studierenden aus?</a:t>
            </a:r>
            <a:endParaRPr sz="1600">
              <a:solidFill>
                <a:srgbClr val="0D405F"/>
              </a:solidFill>
            </a:endParaRPr>
          </a:p>
          <a:p>
            <a:pPr indent="0" lvl="0" marL="0" rtl="0" algn="l">
              <a:lnSpc>
                <a:spcPct val="115000"/>
              </a:lnSpc>
              <a:spcBef>
                <a:spcPts val="1600"/>
              </a:spcBef>
              <a:spcAft>
                <a:spcPts val="0"/>
              </a:spcAft>
              <a:buNone/>
            </a:pPr>
            <a:r>
              <a:rPr lang="en-GB" sz="1600">
                <a:solidFill>
                  <a:srgbClr val="0D405F"/>
                </a:solidFill>
                <a:highlight>
                  <a:srgbClr val="EFEFEF"/>
                </a:highlight>
              </a:rPr>
              <a:t>Qualitativ</a:t>
            </a:r>
            <a:r>
              <a:rPr lang="en-GB" sz="1600">
                <a:solidFill>
                  <a:srgbClr val="0D405F"/>
                </a:solidFill>
              </a:rPr>
              <a:t>: Du führst Interviews mit Studierenden durch und wertest den Inhalt ihrer Antworten anhand von Kategorien qualitativ aus.</a:t>
            </a:r>
            <a:endParaRPr sz="1600">
              <a:solidFill>
                <a:srgbClr val="0D405F"/>
              </a:solidFill>
            </a:endParaRPr>
          </a:p>
          <a:p>
            <a:pPr indent="0" lvl="0" marL="0" rtl="0" algn="l">
              <a:lnSpc>
                <a:spcPct val="115000"/>
              </a:lnSpc>
              <a:spcBef>
                <a:spcPts val="1200"/>
              </a:spcBef>
              <a:spcAft>
                <a:spcPts val="0"/>
              </a:spcAft>
              <a:buNone/>
            </a:pPr>
            <a:r>
              <a:rPr lang="en-GB" sz="1600">
                <a:solidFill>
                  <a:srgbClr val="0D405F"/>
                </a:solidFill>
                <a:highlight>
                  <a:srgbClr val="D0E0E3"/>
                </a:highlight>
              </a:rPr>
              <a:t>Quantitativ</a:t>
            </a:r>
            <a:r>
              <a:rPr lang="en-GB" sz="1600">
                <a:solidFill>
                  <a:srgbClr val="0D405F"/>
                </a:solidFill>
              </a:rPr>
              <a:t>: Du führst eine Umfrage mit Multiple-Choice-Fragen unter Studierenden durch und wertest die Antworten statistisch aus.</a:t>
            </a:r>
            <a:endParaRPr sz="1600">
              <a:solidFill>
                <a:srgbClr val="0D405F"/>
              </a:solidFill>
            </a:endParaRPr>
          </a:p>
          <a:p>
            <a:pPr indent="0" lvl="0" marL="0" rtl="0" algn="l">
              <a:spcBef>
                <a:spcPts val="0"/>
              </a:spcBef>
              <a:spcAft>
                <a:spcPts val="1600"/>
              </a:spcAft>
              <a:buNone/>
            </a:pPr>
            <a:r>
              <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33"/>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3. Induktiv oder deduktiv argumentieren</a:t>
            </a:r>
            <a:endParaRPr/>
          </a:p>
          <a:p>
            <a:pPr indent="0" lvl="0" marL="0" rtl="0" algn="ctr">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t>3. Induktiv oder deduktiv argumentieren</a:t>
            </a:r>
            <a:endParaRPr sz="2700"/>
          </a:p>
        </p:txBody>
      </p:sp>
      <p:sp>
        <p:nvSpPr>
          <p:cNvPr id="135" name="Google Shape;135;p34"/>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700"/>
              <a:t>Möchtest du induktiv oder deduktiv vorgehen? </a:t>
            </a:r>
            <a:endParaRPr sz="1700"/>
          </a:p>
          <a:p>
            <a:pPr indent="0" lvl="0" marL="0" rtl="0" algn="l">
              <a:lnSpc>
                <a:spcPct val="115000"/>
              </a:lnSpc>
              <a:spcBef>
                <a:spcPts val="1600"/>
              </a:spcBef>
              <a:spcAft>
                <a:spcPts val="0"/>
              </a:spcAft>
              <a:buNone/>
            </a:pPr>
            <a:r>
              <a:rPr lang="en-GB" sz="1700">
                <a:solidFill>
                  <a:srgbClr val="0D405F"/>
                </a:solidFill>
                <a:highlight>
                  <a:srgbClr val="EFEFEF"/>
                </a:highlight>
              </a:rPr>
              <a:t>Induktiv</a:t>
            </a:r>
            <a:r>
              <a:rPr lang="en-GB" sz="1700">
                <a:solidFill>
                  <a:srgbClr val="0D405F"/>
                </a:solidFill>
              </a:rPr>
              <a:t>: Wenn du induktiv argumentierst, stellst du anhand deiner Forschungsergebnisse eine allgemeine Theorie auf.</a:t>
            </a:r>
            <a:endParaRPr sz="1700">
              <a:solidFill>
                <a:srgbClr val="0D405F"/>
              </a:solidFill>
            </a:endParaRPr>
          </a:p>
          <a:p>
            <a:pPr indent="0" lvl="0" marL="0" rtl="0" algn="l">
              <a:lnSpc>
                <a:spcPct val="115000"/>
              </a:lnSpc>
              <a:spcBef>
                <a:spcPts val="1200"/>
              </a:spcBef>
              <a:spcAft>
                <a:spcPts val="0"/>
              </a:spcAft>
              <a:buNone/>
            </a:pPr>
            <a:r>
              <a:rPr lang="en-GB" sz="1700">
                <a:solidFill>
                  <a:schemeClr val="dk1"/>
                </a:solidFill>
                <a:highlight>
                  <a:srgbClr val="D0E0E3"/>
                </a:highlight>
              </a:rPr>
              <a:t>Deduktiv</a:t>
            </a:r>
            <a:r>
              <a:rPr lang="en-GB" sz="1700">
                <a:solidFill>
                  <a:srgbClr val="0D405F"/>
                </a:solidFill>
              </a:rPr>
              <a:t>: Bei der deduktiven Forschung beginnst du mit einer bestehenden Theorie und überprüfst diese anhand deiner Forschung.</a:t>
            </a:r>
            <a:endParaRPr sz="1700">
              <a:solidFill>
                <a:srgbClr val="0D405F"/>
              </a:solidFill>
            </a:endParaRPr>
          </a:p>
          <a:p>
            <a:pPr indent="0" lvl="0" marL="0" rtl="0" algn="l">
              <a:spcBef>
                <a:spcPts val="12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3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Beispiel: Induktiv vs. deduktiv</a:t>
            </a:r>
            <a:endParaRPr/>
          </a:p>
        </p:txBody>
      </p:sp>
      <p:sp>
        <p:nvSpPr>
          <p:cNvPr id="141" name="Google Shape;141;p35"/>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600">
                <a:solidFill>
                  <a:srgbClr val="0D405F"/>
                </a:solidFill>
              </a:rPr>
              <a:t>Forschungsfrage</a:t>
            </a:r>
            <a:r>
              <a:rPr lang="en-GB" sz="1600">
                <a:solidFill>
                  <a:srgbClr val="0D405F"/>
                </a:solidFill>
              </a:rPr>
              <a:t>: Wie hat sich der Alltag eines Redakteurs in einem Radiosender durch soziale Medien verändert?</a:t>
            </a:r>
            <a:endParaRPr sz="1600">
              <a:solidFill>
                <a:srgbClr val="0D405F"/>
              </a:solidFill>
            </a:endParaRPr>
          </a:p>
          <a:p>
            <a:pPr indent="0" lvl="0" marL="0" rtl="0" algn="l">
              <a:lnSpc>
                <a:spcPct val="115000"/>
              </a:lnSpc>
              <a:spcBef>
                <a:spcPts val="1600"/>
              </a:spcBef>
              <a:spcAft>
                <a:spcPts val="0"/>
              </a:spcAft>
              <a:buNone/>
            </a:pPr>
            <a:r>
              <a:rPr lang="en-GB" sz="1600">
                <a:solidFill>
                  <a:srgbClr val="0D405F"/>
                </a:solidFill>
                <a:highlight>
                  <a:srgbClr val="EFEFEF"/>
                </a:highlight>
              </a:rPr>
              <a:t>Induktiv</a:t>
            </a:r>
            <a:r>
              <a:rPr lang="en-GB" sz="1600">
                <a:solidFill>
                  <a:srgbClr val="0D405F"/>
                </a:solidFill>
              </a:rPr>
              <a:t>: Du führst eine Umfrage mit Redakteuren durch und schließt von diesen Antworten auf die allgemeine Situation im Alltag von Radio-Redakteuren.</a:t>
            </a:r>
            <a:endParaRPr sz="1600">
              <a:solidFill>
                <a:srgbClr val="0D405F"/>
              </a:solidFill>
            </a:endParaRPr>
          </a:p>
          <a:p>
            <a:pPr indent="0" lvl="0" marL="0" rtl="0" algn="l">
              <a:lnSpc>
                <a:spcPct val="115000"/>
              </a:lnSpc>
              <a:spcBef>
                <a:spcPts val="1200"/>
              </a:spcBef>
              <a:spcAft>
                <a:spcPts val="0"/>
              </a:spcAft>
              <a:buNone/>
            </a:pPr>
            <a:r>
              <a:rPr lang="en-GB" sz="1600">
                <a:solidFill>
                  <a:schemeClr val="dk1"/>
                </a:solidFill>
                <a:highlight>
                  <a:srgbClr val="D0E0E3"/>
                </a:highlight>
              </a:rPr>
              <a:t>Deduktiv</a:t>
            </a:r>
            <a:r>
              <a:rPr lang="en-GB" sz="1600">
                <a:solidFill>
                  <a:schemeClr val="dk1"/>
                </a:solidFill>
              </a:rPr>
              <a:t>:</a:t>
            </a:r>
            <a:r>
              <a:rPr lang="en-GB" sz="1600">
                <a:solidFill>
                  <a:srgbClr val="0D405F"/>
                </a:solidFill>
              </a:rPr>
              <a:t> Du suchst dir eine Theorie zu der Nutzung von sozialen Medien im Arbeitsalltag heraus und fragst Redakteure im Rahmen von Experteninterviews konkret nach Bereichen aus dieser Theorie, um sie zu überprüfen.</a:t>
            </a:r>
            <a:endParaRPr sz="1600">
              <a:solidFill>
                <a:srgbClr val="0D405F"/>
              </a:solidFill>
            </a:endParaRPr>
          </a:p>
          <a:p>
            <a:pPr indent="0" lvl="0" marL="0" rtl="0" algn="l">
              <a:lnSpc>
                <a:spcPct val="100000"/>
              </a:lnSpc>
              <a:spcBef>
                <a:spcPts val="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4. Gewährleistung der Gütekriterien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4. Gewährleistung der Gütekriterien</a:t>
            </a:r>
            <a:endParaRPr/>
          </a:p>
        </p:txBody>
      </p:sp>
      <p:sp>
        <p:nvSpPr>
          <p:cNvPr id="152" name="Google Shape;152;p3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Gütekriterien</a:t>
            </a:r>
            <a:r>
              <a:rPr lang="en-GB"/>
              <a:t> der qualitativen oder quantitativen Forschung müssen eingehalten werden.</a:t>
            </a:r>
            <a:endParaRPr/>
          </a:p>
          <a:p>
            <a:pPr indent="0" lvl="0" marL="0" rtl="0" algn="l">
              <a:spcBef>
                <a:spcPts val="1600"/>
              </a:spcBef>
              <a:spcAft>
                <a:spcPts val="1600"/>
              </a:spcAft>
              <a:buNone/>
            </a:pPr>
            <a:r>
              <a:t/>
            </a:r>
            <a:endParaRPr/>
          </a:p>
        </p:txBody>
      </p:sp>
      <p:graphicFrame>
        <p:nvGraphicFramePr>
          <p:cNvPr id="153" name="Google Shape;153;p37"/>
          <p:cNvGraphicFramePr/>
          <p:nvPr/>
        </p:nvGraphicFramePr>
        <p:xfrm>
          <a:off x="952500" y="2381250"/>
          <a:ext cx="3000000" cy="3000000"/>
        </p:xfrm>
        <a:graphic>
          <a:graphicData uri="http://schemas.openxmlformats.org/drawingml/2006/table">
            <a:tbl>
              <a:tblPr>
                <a:noFill/>
                <a:tableStyleId>{6E6D8D51-5FAC-436B-8AE7-5663CE118927}</a:tableStyleId>
              </a:tblPr>
              <a:tblGrid>
                <a:gridCol w="3619500"/>
                <a:gridCol w="3619500"/>
              </a:tblGrid>
              <a:tr h="381000">
                <a:tc>
                  <a:txBody>
                    <a:bodyPr/>
                    <a:lstStyle/>
                    <a:p>
                      <a:pPr indent="0" lvl="0" marL="0" rtl="0" algn="l">
                        <a:spcBef>
                          <a:spcPts val="0"/>
                        </a:spcBef>
                        <a:spcAft>
                          <a:spcPts val="0"/>
                        </a:spcAft>
                        <a:buNone/>
                      </a:pPr>
                      <a:r>
                        <a:rPr lang="en-GB" sz="1800">
                          <a:solidFill>
                            <a:schemeClr val="dk1"/>
                          </a:solidFill>
                          <a:latin typeface="Open Sans"/>
                          <a:ea typeface="Open Sans"/>
                          <a:cs typeface="Open Sans"/>
                          <a:sym typeface="Open Sans"/>
                        </a:rPr>
                        <a:t>Quantitative </a:t>
                      </a:r>
                      <a:r>
                        <a:rPr lang="en-GB" sz="1800">
                          <a:solidFill>
                            <a:schemeClr val="dk1"/>
                          </a:solidFill>
                          <a:latin typeface="Open Sans"/>
                          <a:ea typeface="Open Sans"/>
                          <a:cs typeface="Open Sans"/>
                          <a:sym typeface="Open Sans"/>
                        </a:rPr>
                        <a:t>Gütekriterien</a:t>
                      </a:r>
                      <a:endParaRPr sz="1800">
                        <a:solidFill>
                          <a:schemeClr val="dk1"/>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GB" sz="1800">
                          <a:solidFill>
                            <a:schemeClr val="dk1"/>
                          </a:solidFill>
                          <a:latin typeface="Open Sans"/>
                          <a:ea typeface="Open Sans"/>
                          <a:cs typeface="Open Sans"/>
                          <a:sym typeface="Open Sans"/>
                        </a:rPr>
                        <a:t>Qualitative Gütekriterien</a:t>
                      </a:r>
                      <a:endParaRPr sz="1800">
                        <a:solidFill>
                          <a:schemeClr val="dk1"/>
                        </a:solidFill>
                        <a:latin typeface="Open Sans"/>
                        <a:ea typeface="Open Sans"/>
                        <a:cs typeface="Open Sans"/>
                        <a:sym typeface="Open Sans"/>
                      </a:endParaRPr>
                    </a:p>
                  </a:txBody>
                  <a:tcPr marT="91425" marB="91425" marR="91425" marL="91425"/>
                </a:tc>
              </a:tr>
              <a:tr h="381000">
                <a:tc>
                  <a:txBody>
                    <a:bodyPr/>
                    <a:lstStyle/>
                    <a:p>
                      <a:pPr indent="-342900" lvl="0" marL="457200" rtl="0" algn="l">
                        <a:spcBef>
                          <a:spcPts val="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Validität</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Reliabilität</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Objektivität </a:t>
                      </a:r>
                      <a:endParaRPr sz="1800">
                        <a:solidFill>
                          <a:schemeClr val="dk1"/>
                        </a:solidFill>
                        <a:latin typeface="Open Sans"/>
                        <a:ea typeface="Open Sans"/>
                        <a:cs typeface="Open Sans"/>
                        <a:sym typeface="Open Sans"/>
                      </a:endParaRPr>
                    </a:p>
                  </a:txBody>
                  <a:tcPr marT="91425" marB="91425" marR="91425" marL="91425"/>
                </a:tc>
                <a:tc>
                  <a:txBody>
                    <a:bodyPr/>
                    <a:lstStyle/>
                    <a:p>
                      <a:pPr indent="-342900" lvl="0" marL="457200" rtl="0" algn="l">
                        <a:spcBef>
                          <a:spcPts val="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Transparenz </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Reichweite</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Intersubjektivität</a:t>
                      </a:r>
                      <a:endParaRPr sz="1800">
                        <a:solidFill>
                          <a:schemeClr val="dk1"/>
                        </a:solidFill>
                        <a:latin typeface="Open Sans"/>
                        <a:ea typeface="Open Sans"/>
                        <a:cs typeface="Open Sans"/>
                        <a:sym typeface="Open Sans"/>
                      </a:endParaRPr>
                    </a:p>
                  </a:txBody>
                  <a:tcPr marT="91425" marB="91425" marR="91425" marL="914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t>Definitionen quantitativer Gütekriterien</a:t>
            </a:r>
            <a:endParaRPr sz="2700"/>
          </a:p>
        </p:txBody>
      </p:sp>
      <p:sp>
        <p:nvSpPr>
          <p:cNvPr id="159" name="Google Shape;159;p3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600">
                <a:solidFill>
                  <a:srgbClr val="0D405F"/>
                </a:solidFill>
                <a:highlight>
                  <a:srgbClr val="F4CCCC"/>
                </a:highlight>
              </a:rPr>
              <a:t>Validität</a:t>
            </a:r>
            <a:r>
              <a:rPr lang="en-GB" sz="1600">
                <a:solidFill>
                  <a:srgbClr val="0D405F"/>
                </a:solidFill>
              </a:rPr>
              <a:t>: Bei der Validität geht es um die Gültigkeit deiner Forschung. Hier wird auch nochmal zwischen interner Validität und externer Validität unterschieden.</a:t>
            </a:r>
            <a:endParaRPr sz="1600">
              <a:solidFill>
                <a:srgbClr val="0D405F"/>
              </a:solidFill>
            </a:endParaRPr>
          </a:p>
          <a:p>
            <a:pPr indent="0" lvl="0" marL="0" rtl="0" algn="l">
              <a:lnSpc>
                <a:spcPct val="115000"/>
              </a:lnSpc>
              <a:spcBef>
                <a:spcPts val="1200"/>
              </a:spcBef>
              <a:spcAft>
                <a:spcPts val="0"/>
              </a:spcAft>
              <a:buNone/>
            </a:pPr>
            <a:r>
              <a:rPr lang="en-GB" sz="1600">
                <a:solidFill>
                  <a:srgbClr val="0D405F"/>
                </a:solidFill>
                <a:highlight>
                  <a:srgbClr val="F4CCCC"/>
                </a:highlight>
              </a:rPr>
              <a:t>Reliabilität</a:t>
            </a:r>
            <a:r>
              <a:rPr lang="en-GB" sz="1600">
                <a:solidFill>
                  <a:srgbClr val="0D405F"/>
                </a:solidFill>
              </a:rPr>
              <a:t>: Die Reliabilität sagt aus, ob sich deine Forschung reproduzieren lässt.</a:t>
            </a:r>
            <a:endParaRPr sz="1600">
              <a:solidFill>
                <a:srgbClr val="0D405F"/>
              </a:solidFill>
            </a:endParaRPr>
          </a:p>
          <a:p>
            <a:pPr indent="0" lvl="0" marL="0" rtl="0" algn="l">
              <a:lnSpc>
                <a:spcPct val="115000"/>
              </a:lnSpc>
              <a:spcBef>
                <a:spcPts val="1200"/>
              </a:spcBef>
              <a:spcAft>
                <a:spcPts val="0"/>
              </a:spcAft>
              <a:buNone/>
            </a:pPr>
            <a:r>
              <a:rPr lang="en-GB" sz="1600">
                <a:solidFill>
                  <a:schemeClr val="dk1"/>
                </a:solidFill>
                <a:highlight>
                  <a:srgbClr val="F4CCCC"/>
                </a:highlight>
              </a:rPr>
              <a:t>Objektivität</a:t>
            </a:r>
            <a:r>
              <a:rPr lang="en-GB" sz="1600">
                <a:solidFill>
                  <a:schemeClr val="dk1"/>
                </a:solidFill>
              </a:rPr>
              <a:t>:</a:t>
            </a:r>
            <a:r>
              <a:rPr lang="en-GB" sz="1600">
                <a:solidFill>
                  <a:srgbClr val="0D405F"/>
                </a:solidFill>
              </a:rPr>
              <a:t> Die Objektivität stellt sicher, dass die versuchsleitende Person keinen subjektiven Einfluss auf die Forschung nimmt.</a:t>
            </a:r>
            <a:endParaRPr sz="1600">
              <a:solidFill>
                <a:srgbClr val="0D405F"/>
              </a:solidFill>
            </a:endParaRPr>
          </a:p>
          <a:p>
            <a:pPr indent="0" lvl="0" marL="0" rtl="0" algn="l">
              <a:spcBef>
                <a:spcPts val="12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300"/>
              <a:t>Beispiel: Einhaltung quantitativer Gütekriterien</a:t>
            </a:r>
            <a:endParaRPr sz="2300"/>
          </a:p>
        </p:txBody>
      </p:sp>
      <p:sp>
        <p:nvSpPr>
          <p:cNvPr id="165" name="Google Shape;165;p39"/>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rgbClr val="0D405F"/>
                </a:solidFill>
              </a:rPr>
              <a:t>Forschungsfrage: Auf welchem Niveau befinden sich die Rechtschreib- und Grammatikkenntnisse von </a:t>
            </a:r>
            <a:r>
              <a:rPr lang="en-GB" sz="1600">
                <a:solidFill>
                  <a:srgbClr val="0D405F"/>
                </a:solidFill>
              </a:rPr>
              <a:t>Zweitklässlern </a:t>
            </a:r>
            <a:r>
              <a:rPr lang="en-GB" sz="1600">
                <a:solidFill>
                  <a:srgbClr val="0D405F"/>
                </a:solidFill>
              </a:rPr>
              <a:t>in Deutschland?</a:t>
            </a:r>
            <a:endParaRPr sz="1600">
              <a:solidFill>
                <a:srgbClr val="0D405F"/>
              </a:solidFill>
            </a:endParaRPr>
          </a:p>
          <a:p>
            <a:pPr indent="0" lvl="0" marL="0" rtl="0" algn="l">
              <a:spcBef>
                <a:spcPts val="1600"/>
              </a:spcBef>
              <a:spcAft>
                <a:spcPts val="0"/>
              </a:spcAft>
              <a:buNone/>
            </a:pPr>
            <a:r>
              <a:rPr lang="en-GB" sz="1600">
                <a:solidFill>
                  <a:srgbClr val="0D405F"/>
                </a:solidFill>
                <a:highlight>
                  <a:srgbClr val="F4CCCC"/>
                </a:highlight>
              </a:rPr>
              <a:t>Validität</a:t>
            </a:r>
            <a:r>
              <a:rPr lang="en-GB" sz="1600">
                <a:solidFill>
                  <a:srgbClr val="0D405F"/>
                </a:solidFill>
              </a:rPr>
              <a:t>: Ein Fragebogen wird an 5 Schulen aus jedem Bundesland verteilt, um repräsentativ auf Deutschland schließen zu können.</a:t>
            </a:r>
            <a:endParaRPr sz="1600">
              <a:solidFill>
                <a:srgbClr val="0D405F"/>
              </a:solidFill>
            </a:endParaRPr>
          </a:p>
          <a:p>
            <a:pPr indent="0" lvl="0" marL="0" rtl="0" algn="l">
              <a:spcBef>
                <a:spcPts val="1200"/>
              </a:spcBef>
              <a:spcAft>
                <a:spcPts val="0"/>
              </a:spcAft>
              <a:buNone/>
            </a:pPr>
            <a:r>
              <a:rPr lang="en-GB" sz="1600">
                <a:solidFill>
                  <a:schemeClr val="dk1"/>
                </a:solidFill>
                <a:highlight>
                  <a:srgbClr val="F4CCCC"/>
                </a:highlight>
              </a:rPr>
              <a:t>Reliabilität</a:t>
            </a:r>
            <a:r>
              <a:rPr lang="en-GB" sz="1600">
                <a:solidFill>
                  <a:schemeClr val="dk1"/>
                </a:solidFill>
              </a:rPr>
              <a:t>:</a:t>
            </a:r>
            <a:r>
              <a:rPr lang="en-GB" sz="1600">
                <a:solidFill>
                  <a:srgbClr val="0D405F"/>
                </a:solidFill>
              </a:rPr>
              <a:t> Die Fragebogen sind standardisiert und jedes Kind erhält genau die gleichen Fragen.</a:t>
            </a:r>
            <a:endParaRPr sz="1600">
              <a:solidFill>
                <a:srgbClr val="0D405F"/>
              </a:solidFill>
            </a:endParaRPr>
          </a:p>
          <a:p>
            <a:pPr indent="0" lvl="0" marL="0" rtl="0" algn="l">
              <a:spcBef>
                <a:spcPts val="1200"/>
              </a:spcBef>
              <a:spcAft>
                <a:spcPts val="0"/>
              </a:spcAft>
              <a:buNone/>
            </a:pPr>
            <a:r>
              <a:rPr lang="en-GB" sz="1600">
                <a:solidFill>
                  <a:srgbClr val="0D405F"/>
                </a:solidFill>
                <a:highlight>
                  <a:srgbClr val="F4CCCC"/>
                </a:highlight>
              </a:rPr>
              <a:t>Objektivität</a:t>
            </a:r>
            <a:r>
              <a:rPr lang="en-GB" sz="1600">
                <a:solidFill>
                  <a:srgbClr val="0D405F"/>
                </a:solidFill>
              </a:rPr>
              <a:t>: Der Fragebogen wird nicht subjektiv von der leitenden Person beeinflusst.</a:t>
            </a:r>
            <a:endParaRPr sz="1600">
              <a:solidFill>
                <a:srgbClr val="0D405F"/>
              </a:solidFill>
            </a:endParaRPr>
          </a:p>
          <a:p>
            <a:pPr indent="0" lvl="0" marL="0" rtl="0" algn="l">
              <a:spcBef>
                <a:spcPts val="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4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Definitionen qualitativer Gütekriterien</a:t>
            </a:r>
            <a:endParaRPr/>
          </a:p>
        </p:txBody>
      </p:sp>
      <p:sp>
        <p:nvSpPr>
          <p:cNvPr id="171" name="Google Shape;171;p40"/>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600">
                <a:solidFill>
                  <a:srgbClr val="0D405F"/>
                </a:solidFill>
                <a:highlight>
                  <a:srgbClr val="FFF2CC"/>
                </a:highlight>
              </a:rPr>
              <a:t>Transparenz</a:t>
            </a:r>
            <a:r>
              <a:rPr lang="en-GB" sz="1600">
                <a:solidFill>
                  <a:srgbClr val="0D405F"/>
                </a:solidFill>
              </a:rPr>
              <a:t>: Deine Forschung ist transparent, wenn du alle Arbeitsschritte ausführlich dokumentierst und für Außenstehende nachvollziehbar machst.</a:t>
            </a:r>
            <a:endParaRPr sz="1600">
              <a:solidFill>
                <a:srgbClr val="0D405F"/>
              </a:solidFill>
            </a:endParaRPr>
          </a:p>
          <a:p>
            <a:pPr indent="0" lvl="0" marL="0" rtl="0" algn="l">
              <a:lnSpc>
                <a:spcPct val="115000"/>
              </a:lnSpc>
              <a:spcBef>
                <a:spcPts val="1200"/>
              </a:spcBef>
              <a:spcAft>
                <a:spcPts val="0"/>
              </a:spcAft>
              <a:buNone/>
            </a:pPr>
            <a:r>
              <a:rPr lang="en-GB" sz="1600">
                <a:solidFill>
                  <a:srgbClr val="0D405F"/>
                </a:solidFill>
                <a:highlight>
                  <a:srgbClr val="FFF2CC"/>
                </a:highlight>
              </a:rPr>
              <a:t>Reichweite</a:t>
            </a:r>
            <a:r>
              <a:rPr lang="en-GB" sz="1600">
                <a:solidFill>
                  <a:srgbClr val="0D405F"/>
                </a:solidFill>
              </a:rPr>
              <a:t>: Die Reichweite deiner qualitativen Forschung ist erfüllt, wenn bei Wiederholung eines ähnlichen Verfahrens ähnliche Ergebnisse erzielt werden können.</a:t>
            </a:r>
            <a:endParaRPr sz="1600">
              <a:solidFill>
                <a:srgbClr val="0D405F"/>
              </a:solidFill>
            </a:endParaRPr>
          </a:p>
          <a:p>
            <a:pPr indent="0" lvl="0" marL="0" rtl="0" algn="l">
              <a:lnSpc>
                <a:spcPct val="115000"/>
              </a:lnSpc>
              <a:spcBef>
                <a:spcPts val="1200"/>
              </a:spcBef>
              <a:spcAft>
                <a:spcPts val="0"/>
              </a:spcAft>
              <a:buNone/>
            </a:pPr>
            <a:r>
              <a:rPr lang="en-GB" sz="1600">
                <a:solidFill>
                  <a:srgbClr val="0D405F"/>
                </a:solidFill>
                <a:highlight>
                  <a:srgbClr val="FFF2CC"/>
                </a:highlight>
              </a:rPr>
              <a:t>Intersubjektivität</a:t>
            </a:r>
            <a:r>
              <a:rPr lang="en-GB" sz="1600">
                <a:solidFill>
                  <a:srgbClr val="0D405F"/>
                </a:solidFill>
              </a:rPr>
              <a:t>: Eine Forschung ist intersubjektiv, wenn du die von dir subjektiv gewonnenen Daten angemessen diskutierst und reflektierst.</a:t>
            </a:r>
            <a:endParaRPr sz="1600">
              <a:solidFill>
                <a:srgbClr val="0D405F"/>
              </a:solidFill>
            </a:endParaRPr>
          </a:p>
          <a:p>
            <a:pPr indent="0" lvl="0" marL="0" rtl="0" algn="l">
              <a:spcBef>
                <a:spcPts val="12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4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t>Beispiel: Einhaltung qualitativer Gütekriterien</a:t>
            </a:r>
            <a:endParaRPr sz="2200"/>
          </a:p>
        </p:txBody>
      </p:sp>
      <p:sp>
        <p:nvSpPr>
          <p:cNvPr id="177" name="Google Shape;177;p41"/>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500">
                <a:solidFill>
                  <a:srgbClr val="0D405F"/>
                </a:solidFill>
              </a:rPr>
              <a:t>Du führst für deine Bachelorarbeit ein Experteninterview zum Thema ‚Entwicklung der sprachlichen Qualität von Abschlussarbeiten’ durch.</a:t>
            </a:r>
            <a:endParaRPr sz="1500">
              <a:solidFill>
                <a:srgbClr val="0D405F"/>
              </a:solidFill>
            </a:endParaRPr>
          </a:p>
          <a:p>
            <a:pPr indent="0" lvl="0" marL="0" rtl="0" algn="l">
              <a:lnSpc>
                <a:spcPct val="115000"/>
              </a:lnSpc>
              <a:spcBef>
                <a:spcPts val="1600"/>
              </a:spcBef>
              <a:spcAft>
                <a:spcPts val="0"/>
              </a:spcAft>
              <a:buNone/>
            </a:pPr>
            <a:r>
              <a:rPr lang="en-GB" sz="1500">
                <a:solidFill>
                  <a:srgbClr val="0D405F"/>
                </a:solidFill>
                <a:highlight>
                  <a:srgbClr val="FFF2CC"/>
                </a:highlight>
              </a:rPr>
              <a:t>Transparenz</a:t>
            </a:r>
            <a:r>
              <a:rPr lang="en-GB" sz="1500">
                <a:solidFill>
                  <a:srgbClr val="0D405F"/>
                </a:solidFill>
              </a:rPr>
              <a:t>: Du stellst dein konkretes Vorgehen detailliert vor, um es für Außenstehende verständlich und nachvollziehbar zu machen.</a:t>
            </a:r>
            <a:endParaRPr sz="1500">
              <a:solidFill>
                <a:srgbClr val="0D405F"/>
              </a:solidFill>
            </a:endParaRPr>
          </a:p>
          <a:p>
            <a:pPr indent="0" lvl="0" marL="0" rtl="0" algn="l">
              <a:lnSpc>
                <a:spcPct val="115000"/>
              </a:lnSpc>
              <a:spcBef>
                <a:spcPts val="1200"/>
              </a:spcBef>
              <a:spcAft>
                <a:spcPts val="0"/>
              </a:spcAft>
              <a:buNone/>
            </a:pPr>
            <a:r>
              <a:rPr lang="en-GB" sz="1500">
                <a:solidFill>
                  <a:srgbClr val="0D405F"/>
                </a:solidFill>
                <a:highlight>
                  <a:srgbClr val="FFF2CC"/>
                </a:highlight>
              </a:rPr>
              <a:t>Reichweite</a:t>
            </a:r>
            <a:r>
              <a:rPr lang="en-GB" sz="1500">
                <a:solidFill>
                  <a:srgbClr val="0D405F"/>
                </a:solidFill>
              </a:rPr>
              <a:t>: Hier muss die Frage gestellt werden, ob ein identisches Interview mit einem anderen Experten, der gleiche Ansichten vertritt wie die befragte Person, zu ähnlichen Ergebnissen führen würde.</a:t>
            </a:r>
            <a:endParaRPr sz="1500">
              <a:solidFill>
                <a:srgbClr val="0D405F"/>
              </a:solidFill>
            </a:endParaRPr>
          </a:p>
          <a:p>
            <a:pPr indent="0" lvl="0" marL="0" rtl="0" algn="l">
              <a:lnSpc>
                <a:spcPct val="115000"/>
              </a:lnSpc>
              <a:spcBef>
                <a:spcPts val="0"/>
              </a:spcBef>
              <a:spcAft>
                <a:spcPts val="0"/>
              </a:spcAft>
              <a:buNone/>
            </a:pPr>
            <a:r>
              <a:t/>
            </a:r>
            <a:endParaRPr sz="1500">
              <a:solidFill>
                <a:srgbClr val="0D405F"/>
              </a:solidFill>
            </a:endParaRPr>
          </a:p>
          <a:p>
            <a:pPr indent="0" lvl="0" marL="0" rtl="0" algn="l">
              <a:lnSpc>
                <a:spcPct val="115000"/>
              </a:lnSpc>
              <a:spcBef>
                <a:spcPts val="0"/>
              </a:spcBef>
              <a:spcAft>
                <a:spcPts val="0"/>
              </a:spcAft>
              <a:buNone/>
            </a:pPr>
            <a:r>
              <a:rPr lang="en-GB" sz="1500">
                <a:solidFill>
                  <a:srgbClr val="0D405F"/>
                </a:solidFill>
                <a:highlight>
                  <a:srgbClr val="FFF2CC"/>
                </a:highlight>
              </a:rPr>
              <a:t>Intersubjektivität</a:t>
            </a:r>
            <a:r>
              <a:rPr lang="en-GB" sz="1500">
                <a:solidFill>
                  <a:srgbClr val="0D405F"/>
                </a:solidFill>
              </a:rPr>
              <a:t>: Kritische Fragen in Bezug auf deine Forschung stellst du auch für die Leserschaft zur Diskussion, um zu große Subjektivität auszuschließen.</a:t>
            </a:r>
            <a:endParaRPr sz="1500">
              <a:solidFill>
                <a:srgbClr val="0D405F"/>
              </a:solidFill>
            </a:endParaRPr>
          </a:p>
          <a:p>
            <a:pPr indent="0" lvl="0" marL="0" rtl="0" algn="l">
              <a:spcBef>
                <a:spcPts val="12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Inhalt</a:t>
            </a:r>
            <a:endParaRPr/>
          </a:p>
        </p:txBody>
      </p:sp>
      <p:sp>
        <p:nvSpPr>
          <p:cNvPr id="79" name="Google Shape;79;p24"/>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GB"/>
              <a:t>Definition</a:t>
            </a:r>
            <a:endParaRPr/>
          </a:p>
          <a:p>
            <a:pPr indent="-342900" lvl="0" marL="457200" rtl="0" algn="l">
              <a:spcBef>
                <a:spcPts val="0"/>
              </a:spcBef>
              <a:spcAft>
                <a:spcPts val="0"/>
              </a:spcAft>
              <a:buSzPts val="1800"/>
              <a:buAutoNum type="arabicPeriod"/>
            </a:pPr>
            <a:r>
              <a:rPr lang="en-GB"/>
              <a:t>Zur passenden Methodik in 4 Schritten</a:t>
            </a:r>
            <a:endParaRPr/>
          </a:p>
          <a:p>
            <a:pPr indent="457200" lvl="0" marL="0" rtl="0" algn="l">
              <a:spcBef>
                <a:spcPts val="1600"/>
              </a:spcBef>
              <a:spcAft>
                <a:spcPts val="0"/>
              </a:spcAft>
              <a:buNone/>
            </a:pPr>
            <a:r>
              <a:rPr lang="en-GB" sz="1600"/>
              <a:t>2.</a:t>
            </a:r>
            <a:r>
              <a:rPr lang="en-GB" sz="1600"/>
              <a:t>1</a:t>
            </a:r>
            <a:r>
              <a:rPr lang="en-GB" sz="1600"/>
              <a:t> Überblick über Methoden</a:t>
            </a:r>
            <a:endParaRPr sz="1600"/>
          </a:p>
          <a:p>
            <a:pPr indent="0" lvl="0" marL="457200" rtl="0" algn="l">
              <a:spcBef>
                <a:spcPts val="1600"/>
              </a:spcBef>
              <a:spcAft>
                <a:spcPts val="0"/>
              </a:spcAft>
              <a:buNone/>
            </a:pPr>
            <a:r>
              <a:rPr lang="en-GB" sz="1600"/>
              <a:t>2.2 Zwischen qualitativem und quantitativem Vorgehen    entscheiden</a:t>
            </a:r>
            <a:endParaRPr sz="1600"/>
          </a:p>
          <a:p>
            <a:pPr indent="457200" lvl="0" marL="0" rtl="0" algn="l">
              <a:spcBef>
                <a:spcPts val="1600"/>
              </a:spcBef>
              <a:spcAft>
                <a:spcPts val="0"/>
              </a:spcAft>
              <a:buNone/>
            </a:pPr>
            <a:r>
              <a:rPr lang="en-GB" sz="1600"/>
              <a:t>2.3 Induktiv oder deduktiv argumentieren</a:t>
            </a:r>
            <a:endParaRPr sz="1600"/>
          </a:p>
          <a:p>
            <a:pPr indent="457200" lvl="0" marL="0" rtl="0" algn="l">
              <a:spcBef>
                <a:spcPts val="1600"/>
              </a:spcBef>
              <a:spcAft>
                <a:spcPts val="0"/>
              </a:spcAft>
              <a:buNone/>
            </a:pPr>
            <a:r>
              <a:rPr lang="en-GB" sz="1600"/>
              <a:t>2.4 Gütekriterien sicherstellen</a:t>
            </a:r>
            <a:endParaRPr sz="1600"/>
          </a:p>
          <a:p>
            <a:pPr indent="-330200" lvl="0" marL="457200" rtl="0" algn="l">
              <a:spcBef>
                <a:spcPts val="1600"/>
              </a:spcBef>
              <a:spcAft>
                <a:spcPts val="0"/>
              </a:spcAft>
              <a:buSzPts val="1600"/>
              <a:buAutoNum type="arabicPeriod"/>
            </a:pPr>
            <a:r>
              <a:rPr lang="en-GB" sz="1600"/>
              <a:t>Checkliste: Methodikteil schreiben</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42"/>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Checkliste: Methodikteil schreiben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4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Checkliste: Methodikteil schreiben</a:t>
            </a:r>
            <a:endParaRPr/>
          </a:p>
        </p:txBody>
      </p:sp>
      <p:sp>
        <p:nvSpPr>
          <p:cNvPr id="188" name="Google Shape;188;p43"/>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800"/>
              </a:spcBef>
              <a:spcAft>
                <a:spcPts val="0"/>
              </a:spcAft>
              <a:buNone/>
            </a:pPr>
            <a:r>
              <a:rPr lang="en-GB" sz="1700">
                <a:solidFill>
                  <a:schemeClr val="accent2"/>
                </a:solidFill>
              </a:rPr>
              <a:t>✓</a:t>
            </a:r>
            <a:r>
              <a:rPr lang="en-GB" sz="1700">
                <a:solidFill>
                  <a:srgbClr val="00FF00"/>
                </a:solidFill>
              </a:rPr>
              <a:t> </a:t>
            </a:r>
            <a:r>
              <a:rPr lang="en-GB" sz="1700">
                <a:solidFill>
                  <a:srgbClr val="0D405F"/>
                </a:solidFill>
              </a:rPr>
              <a:t>Du gibst an, welche konkrete wissenschaftliche Methode du in deiner Abschlussarbeit verwendet hast.</a:t>
            </a:r>
            <a:endParaRPr sz="1700">
              <a:solidFill>
                <a:srgbClr val="0D405F"/>
              </a:solidFill>
            </a:endParaRPr>
          </a:p>
          <a:p>
            <a:pPr indent="0" lvl="0" marL="0" rtl="0" algn="l">
              <a:lnSpc>
                <a:spcPct val="115000"/>
              </a:lnSpc>
              <a:spcBef>
                <a:spcPts val="800"/>
              </a:spcBef>
              <a:spcAft>
                <a:spcPts val="0"/>
              </a:spcAft>
              <a:buNone/>
            </a:pPr>
            <a:r>
              <a:rPr lang="en-GB" sz="1700">
                <a:solidFill>
                  <a:schemeClr val="accent2"/>
                </a:solidFill>
              </a:rPr>
              <a:t>✓</a:t>
            </a:r>
            <a:r>
              <a:rPr lang="en-GB" sz="1700">
                <a:solidFill>
                  <a:srgbClr val="00FF00"/>
                </a:solidFill>
              </a:rPr>
              <a:t> </a:t>
            </a:r>
            <a:r>
              <a:rPr lang="en-GB" sz="1700">
                <a:solidFill>
                  <a:srgbClr val="0D405F"/>
                </a:solidFill>
              </a:rPr>
              <a:t> Du beschreibst, wie du bei deiner Forschung vorgegangen bist: </a:t>
            </a:r>
            <a:endParaRPr sz="1700">
              <a:solidFill>
                <a:srgbClr val="0D405F"/>
              </a:solidFill>
            </a:endParaRPr>
          </a:p>
          <a:p>
            <a:pPr indent="0" lvl="0" marL="457200" rtl="0" algn="l">
              <a:lnSpc>
                <a:spcPct val="115000"/>
              </a:lnSpc>
              <a:spcBef>
                <a:spcPts val="800"/>
              </a:spcBef>
              <a:spcAft>
                <a:spcPts val="0"/>
              </a:spcAft>
              <a:buNone/>
            </a:pPr>
            <a:r>
              <a:rPr lang="en-GB" sz="1700">
                <a:solidFill>
                  <a:srgbClr val="0D405F"/>
                </a:solidFill>
              </a:rPr>
              <a:t>1. Du hast eine qualitative oder quantitative Methode für deine Forschung ausgewählt. </a:t>
            </a:r>
            <a:endParaRPr sz="1700">
              <a:solidFill>
                <a:srgbClr val="0D405F"/>
              </a:solidFill>
            </a:endParaRPr>
          </a:p>
          <a:p>
            <a:pPr indent="0" lvl="0" marL="457200" rtl="0" algn="l">
              <a:lnSpc>
                <a:spcPct val="115000"/>
              </a:lnSpc>
              <a:spcBef>
                <a:spcPts val="800"/>
              </a:spcBef>
              <a:spcAft>
                <a:spcPts val="0"/>
              </a:spcAft>
              <a:buNone/>
            </a:pPr>
            <a:r>
              <a:rPr lang="en-GB" sz="1700">
                <a:solidFill>
                  <a:srgbClr val="0D405F"/>
                </a:solidFill>
              </a:rPr>
              <a:t>2. Du argumentierst bei der Auswertung deiner Ergebnisse induktiv oder deduktiv.</a:t>
            </a:r>
            <a:endParaRPr sz="1700">
              <a:solidFill>
                <a:srgbClr val="0D405F"/>
              </a:solidFill>
            </a:endParaRPr>
          </a:p>
          <a:p>
            <a:pPr indent="0" lvl="0" marL="0" rtl="0" algn="l">
              <a:lnSpc>
                <a:spcPct val="115000"/>
              </a:lnSpc>
              <a:spcBef>
                <a:spcPts val="800"/>
              </a:spcBef>
              <a:spcAft>
                <a:spcPts val="0"/>
              </a:spcAft>
              <a:buNone/>
            </a:pPr>
            <a:r>
              <a:rPr lang="en-GB" sz="1700">
                <a:solidFill>
                  <a:schemeClr val="accent2"/>
                </a:solidFill>
              </a:rPr>
              <a:t>✓ </a:t>
            </a:r>
            <a:r>
              <a:rPr lang="en-GB" sz="1700">
                <a:solidFill>
                  <a:srgbClr val="0D405F"/>
                </a:solidFill>
              </a:rPr>
              <a:t> Du hast die Gütekriterien deiner quantitativen oder qualitativen Forschung eingehalten.</a:t>
            </a:r>
            <a:endParaRPr sz="1700">
              <a:solidFill>
                <a:srgbClr val="0D405F"/>
              </a:solidFill>
            </a:endParaRPr>
          </a:p>
          <a:p>
            <a:pPr indent="0" lvl="0" marL="0" rtl="0" algn="l">
              <a:spcBef>
                <a:spcPts val="800"/>
              </a:spcBef>
              <a:spcAft>
                <a:spcPts val="16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44"/>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Empfohlene Ressourcen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4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Hi, wir sind Scribbr </a:t>
            </a:r>
            <a:r>
              <a:rPr lang="en-GB">
                <a:solidFill>
                  <a:schemeClr val="dk1"/>
                </a:solidFill>
              </a:rPr>
              <a:t>👋</a:t>
            </a:r>
            <a:endParaRPr/>
          </a:p>
        </p:txBody>
      </p:sp>
      <p:sp>
        <p:nvSpPr>
          <p:cNvPr id="199" name="Google Shape;199;p45"/>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Wir sind ein 60-köpfiges Team in Amsterdam mit weltweit mehr als 500 Korrektoren und Korrektorinnen. Unser Ziel ist es, Studierenden dabei zu helfen, ihr Studium erfolgreich abzuschließen.</a:t>
            </a:r>
            <a:endParaRPr sz="1400"/>
          </a:p>
          <a:p>
            <a:pPr indent="0" lvl="0" marL="0" rtl="0" algn="l">
              <a:spcBef>
                <a:spcPts val="1600"/>
              </a:spcBef>
              <a:spcAft>
                <a:spcPts val="0"/>
              </a:spcAft>
              <a:buNone/>
            </a:pPr>
            <a:r>
              <a:rPr lang="en-GB" sz="1400"/>
              <a:t>Dafür arbeiten wir jeden Tag an unseren Services:</a:t>
            </a:r>
            <a:endParaRPr sz="1400"/>
          </a:p>
          <a:p>
            <a:pPr indent="-317500" lvl="0" marL="457200" rtl="0" algn="l">
              <a:spcBef>
                <a:spcPts val="0"/>
              </a:spcBef>
              <a:spcAft>
                <a:spcPts val="0"/>
              </a:spcAft>
              <a:buSzPts val="1400"/>
              <a:buChar char="●"/>
            </a:pPr>
            <a:r>
              <a:rPr lang="en-GB" sz="1400" u="sng">
                <a:solidFill>
                  <a:schemeClr val="hlink"/>
                </a:solidFill>
                <a:hlinkClick r:id="rId3"/>
              </a:rPr>
              <a:t>Lektorat &amp; Korrekturlesen</a:t>
            </a:r>
            <a:endParaRPr/>
          </a:p>
          <a:p>
            <a:pPr indent="-317500" lvl="0" marL="457200" rtl="0" algn="l">
              <a:spcBef>
                <a:spcPts val="0"/>
              </a:spcBef>
              <a:spcAft>
                <a:spcPts val="0"/>
              </a:spcAft>
              <a:buSzPts val="1400"/>
              <a:buChar char="●"/>
            </a:pPr>
            <a:r>
              <a:rPr lang="en-GB" sz="1400" u="sng">
                <a:solidFill>
                  <a:schemeClr val="hlink"/>
                </a:solidFill>
                <a:hlinkClick r:id="rId4"/>
              </a:rPr>
              <a:t>Plagiatsprüfung</a:t>
            </a:r>
            <a:endParaRPr/>
          </a:p>
          <a:p>
            <a:pPr indent="-317500" lvl="0" marL="457200" rtl="0" algn="l">
              <a:spcBef>
                <a:spcPts val="0"/>
              </a:spcBef>
              <a:spcAft>
                <a:spcPts val="0"/>
              </a:spcAft>
              <a:buSzPts val="1400"/>
              <a:buChar char="●"/>
            </a:pPr>
            <a:r>
              <a:rPr lang="en-GB" sz="1400" u="sng">
                <a:solidFill>
                  <a:schemeClr val="hlink"/>
                </a:solidFill>
                <a:hlinkClick r:id="rId5"/>
              </a:rPr>
              <a:t>Literatur-Generatoren</a:t>
            </a:r>
            <a:endParaRPr/>
          </a:p>
          <a:p>
            <a:pPr indent="-317500" lvl="0" marL="457200" rtl="0" algn="l">
              <a:spcBef>
                <a:spcPts val="0"/>
              </a:spcBef>
              <a:spcAft>
                <a:spcPts val="0"/>
              </a:spcAft>
              <a:buSzPts val="1400"/>
              <a:buChar char="●"/>
            </a:pPr>
            <a:r>
              <a:rPr lang="en-GB" sz="1400" u="sng">
                <a:solidFill>
                  <a:schemeClr val="hlink"/>
                </a:solidFill>
                <a:hlinkClick r:id="rId6"/>
              </a:rPr>
              <a:t>Wissensdatenbank</a:t>
            </a:r>
            <a:endParaRPr sz="1400"/>
          </a:p>
          <a:p>
            <a:pPr indent="-317500" lvl="0" marL="457200" rtl="0" algn="l">
              <a:spcBef>
                <a:spcPts val="0"/>
              </a:spcBef>
              <a:spcAft>
                <a:spcPts val="0"/>
              </a:spcAft>
              <a:buSzPts val="1400"/>
              <a:buChar char="●"/>
            </a:pPr>
            <a:r>
              <a:rPr lang="en-GB" sz="1400"/>
              <a:t>akademischer </a:t>
            </a:r>
            <a:r>
              <a:rPr lang="en-GB" sz="1400" u="sng">
                <a:solidFill>
                  <a:schemeClr val="hlink"/>
                </a:solidFill>
                <a:hlinkClick r:id="rId7"/>
              </a:rPr>
              <a:t>YouTube-Kanal</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4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Diese Präsentation nutzen</a:t>
            </a:r>
            <a:endParaRPr/>
          </a:p>
        </p:txBody>
      </p:sp>
      <p:sp>
        <p:nvSpPr>
          <p:cNvPr id="205" name="Google Shape;205;p46"/>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Diese Präsentation kann frei genutzt werden, um Studierende mit allen wichtigen Informationen zum Thema Methodik zu versorgen. Folgendes ist gestattet:</a:t>
            </a:r>
            <a:endParaRPr sz="1400"/>
          </a:p>
          <a:p>
            <a:pPr indent="-317500" lvl="0" marL="457200" rtl="0" algn="l">
              <a:spcBef>
                <a:spcPts val="1600"/>
              </a:spcBef>
              <a:spcAft>
                <a:spcPts val="0"/>
              </a:spcAft>
              <a:buClr>
                <a:schemeClr val="accent2"/>
              </a:buClr>
              <a:buSzPts val="1400"/>
              <a:buChar char="✓"/>
            </a:pPr>
            <a:r>
              <a:rPr lang="en-GB" sz="1400"/>
              <a:t>diese Präsentation in der Vorlesung zeigen</a:t>
            </a:r>
            <a:endParaRPr sz="1400"/>
          </a:p>
          <a:p>
            <a:pPr indent="-317500" lvl="0" marL="457200" rtl="0" algn="l">
              <a:spcBef>
                <a:spcPts val="0"/>
              </a:spcBef>
              <a:spcAft>
                <a:spcPts val="0"/>
              </a:spcAft>
              <a:buClr>
                <a:schemeClr val="accent2"/>
              </a:buClr>
              <a:buSzPts val="1400"/>
              <a:buChar char="✓"/>
            </a:pPr>
            <a:r>
              <a:rPr lang="en-GB" sz="1400"/>
              <a:t>Folien verändern oder löschen</a:t>
            </a:r>
            <a:endParaRPr sz="1400"/>
          </a:p>
          <a:p>
            <a:pPr indent="-317500" lvl="0" marL="457200" rtl="0" algn="l">
              <a:spcBef>
                <a:spcPts val="0"/>
              </a:spcBef>
              <a:spcAft>
                <a:spcPts val="0"/>
              </a:spcAft>
              <a:buClr>
                <a:schemeClr val="accent2"/>
              </a:buClr>
              <a:buSzPts val="1400"/>
              <a:buChar char="✓"/>
            </a:pPr>
            <a:r>
              <a:rPr lang="en-GB" sz="1400"/>
              <a:t>diese Präsentation in gedruckter Form oder auf privaten Lernplattformen teilen (z. B. Moodle, Blackboard, Google Classroom etc.)</a:t>
            </a:r>
            <a:endParaRPr sz="1400"/>
          </a:p>
          <a:p>
            <a:pPr indent="0" lvl="0" marL="0" rtl="0" algn="l">
              <a:spcBef>
                <a:spcPts val="1600"/>
              </a:spcBef>
              <a:spcAft>
                <a:spcPts val="0"/>
              </a:spcAft>
              <a:buNone/>
            </a:pPr>
            <a:r>
              <a:rPr lang="en-GB" sz="1400"/>
              <a:t>Wir bitten darum, Scribbr als Urheber für diese Ressource anzugeben.</a:t>
            </a:r>
            <a:endParaRPr sz="1400"/>
          </a:p>
          <a:p>
            <a:pPr indent="0" lvl="0" marL="0" rtl="0" algn="l">
              <a:spcBef>
                <a:spcPts val="1600"/>
              </a:spcBef>
              <a:spcAft>
                <a:spcPts val="1600"/>
              </a:spcAft>
              <a:buNone/>
            </a:pPr>
            <a:r>
              <a:rPr lang="en-GB" sz="1400"/>
              <a:t>Fragen oder Feedback? Schreiben Sie eine E-Mail an </a:t>
            </a:r>
            <a:r>
              <a:rPr lang="en-GB" sz="1400"/>
              <a:t>mandy</a:t>
            </a:r>
            <a:r>
              <a:rPr lang="en-GB" sz="1400"/>
              <a:t>@scribbr.com und wir melden uns bei Ihnen!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2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Definition</a:t>
            </a:r>
            <a:endParaRPr/>
          </a:p>
        </p:txBody>
      </p:sp>
      <p:sp>
        <p:nvSpPr>
          <p:cNvPr id="85" name="Google Shape;85;p25"/>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Methodik </a:t>
            </a:r>
            <a:r>
              <a:rPr lang="en-GB"/>
              <a:t>= Verfahrensweise der Wissenschaft, mit der das eigene wissenschaftliche Vorgehen angemessen beschrieben werden kann. </a:t>
            </a:r>
            <a:endParaRPr/>
          </a:p>
          <a:p>
            <a:pPr indent="0" lvl="0" marL="0" rtl="0" algn="l">
              <a:spcBef>
                <a:spcPts val="1600"/>
              </a:spcBef>
              <a:spcAft>
                <a:spcPts val="0"/>
              </a:spcAft>
              <a:buNone/>
            </a:pPr>
            <a:r>
              <a:rPr lang="en-GB"/>
              <a:t>Die Methodik ist e</a:t>
            </a:r>
            <a:r>
              <a:rPr lang="en-GB"/>
              <a:t>ssenzieller Bestandteil jeder wissenschaftlichen Arbeit</a:t>
            </a:r>
            <a:r>
              <a:rPr lang="en-GB"/>
              <a:t>.</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45720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Zur passenden Methodik in 4 Schritten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4 Schritte zur Methodik </a:t>
            </a:r>
            <a:endParaRPr/>
          </a:p>
        </p:txBody>
      </p:sp>
      <p:sp>
        <p:nvSpPr>
          <p:cNvPr id="96" name="Google Shape;96;p2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Open Sans"/>
              <a:buAutoNum type="arabicPeriod"/>
            </a:pPr>
            <a:r>
              <a:rPr lang="en-GB"/>
              <a:t>Überblick über Methoden verschaffen</a:t>
            </a:r>
            <a:endParaRPr>
              <a:solidFill>
                <a:schemeClr val="dk1"/>
              </a:solidFill>
            </a:endParaRPr>
          </a:p>
          <a:p>
            <a:pPr indent="-342900" lvl="0" marL="457200" rtl="0" algn="l">
              <a:lnSpc>
                <a:spcPct val="115000"/>
              </a:lnSpc>
              <a:spcBef>
                <a:spcPts val="0"/>
              </a:spcBef>
              <a:spcAft>
                <a:spcPts val="0"/>
              </a:spcAft>
              <a:buClr>
                <a:schemeClr val="dk1"/>
              </a:buClr>
              <a:buSzPts val="1800"/>
              <a:buFont typeface="Open Sans"/>
              <a:buAutoNum type="arabicPeriod"/>
            </a:pPr>
            <a:r>
              <a:rPr lang="en-GB">
                <a:solidFill>
                  <a:schemeClr val="dk1"/>
                </a:solidFill>
                <a:uFill>
                  <a:noFill/>
                </a:uFill>
                <a:hlinkClick r:id="rId3">
                  <a:extLst>
                    <a:ext uri="{A12FA001-AC4F-418D-AE19-62706E023703}">
                      <ahyp:hlinkClr val="tx"/>
                    </a:ext>
                  </a:extLst>
                </a:hlinkClick>
              </a:rPr>
              <a:t>Zwischen qualitativem und </a:t>
            </a:r>
            <a:r>
              <a:rPr lang="en-GB"/>
              <a:t>quantitativem </a:t>
            </a:r>
            <a:r>
              <a:rPr lang="en-GB">
                <a:solidFill>
                  <a:schemeClr val="dk1"/>
                </a:solidFill>
                <a:uFill>
                  <a:noFill/>
                </a:uFill>
                <a:hlinkClick r:id="rId4">
                  <a:extLst>
                    <a:ext uri="{A12FA001-AC4F-418D-AE19-62706E023703}">
                      <ahyp:hlinkClr val="tx"/>
                    </a:ext>
                  </a:extLst>
                </a:hlinkClick>
              </a:rPr>
              <a:t>Vorgehen entscheiden</a:t>
            </a:r>
            <a:endParaRPr>
              <a:solidFill>
                <a:schemeClr val="dk1"/>
              </a:solidFill>
            </a:endParaRPr>
          </a:p>
          <a:p>
            <a:pPr indent="-342900" lvl="0" marL="457200" rtl="0" algn="l">
              <a:lnSpc>
                <a:spcPct val="115000"/>
              </a:lnSpc>
              <a:spcBef>
                <a:spcPts val="0"/>
              </a:spcBef>
              <a:spcAft>
                <a:spcPts val="0"/>
              </a:spcAft>
              <a:buClr>
                <a:schemeClr val="dk1"/>
              </a:buClr>
              <a:buSzPts val="1800"/>
              <a:buFont typeface="Open Sans"/>
              <a:buAutoNum type="arabicPeriod"/>
            </a:pPr>
            <a:r>
              <a:rPr lang="en-GB">
                <a:solidFill>
                  <a:schemeClr val="dk1"/>
                </a:solidFill>
              </a:rPr>
              <a:t>Induktiv oder deduktiv argumentieren</a:t>
            </a:r>
            <a:endParaRPr>
              <a:solidFill>
                <a:schemeClr val="dk1"/>
              </a:solidFill>
            </a:endParaRPr>
          </a:p>
          <a:p>
            <a:pPr indent="-342900" lvl="0" marL="457200" rtl="0" algn="l">
              <a:lnSpc>
                <a:spcPct val="115000"/>
              </a:lnSpc>
              <a:spcBef>
                <a:spcPts val="0"/>
              </a:spcBef>
              <a:spcAft>
                <a:spcPts val="0"/>
              </a:spcAft>
              <a:buClr>
                <a:schemeClr val="dk1"/>
              </a:buClr>
              <a:buSzPts val="1800"/>
              <a:buFont typeface="Open Sans"/>
              <a:buAutoNum type="arabicPeriod"/>
            </a:pPr>
            <a:r>
              <a:rPr lang="en-GB">
                <a:solidFill>
                  <a:schemeClr val="dk1"/>
                </a:solidFill>
              </a:rPr>
              <a:t>Gütekriterien sicherstellen</a:t>
            </a:r>
            <a:endParaRPr>
              <a:solidFill>
                <a:schemeClr val="dk1"/>
              </a:solidFill>
            </a:endParaRPr>
          </a:p>
          <a:p>
            <a:pPr indent="0" lvl="0" marL="0" rtl="0" algn="l">
              <a:spcBef>
                <a:spcPts val="12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8"/>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457200" lvl="0" marL="457200" rtl="0" algn="ctr">
              <a:spcBef>
                <a:spcPts val="0"/>
              </a:spcBef>
              <a:spcAft>
                <a:spcPts val="0"/>
              </a:spcAft>
              <a:buSzPts val="3600"/>
              <a:buAutoNum type="arabicPeriod"/>
            </a:pPr>
            <a:r>
              <a:rPr lang="en-GB"/>
              <a:t>Überblick über Methoden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AutoNum type="arabicPeriod"/>
            </a:pPr>
            <a:r>
              <a:rPr lang="en-GB"/>
              <a:t>Überblick über Methoden</a:t>
            </a:r>
            <a:endParaRPr/>
          </a:p>
        </p:txBody>
      </p:sp>
      <p:sp>
        <p:nvSpPr>
          <p:cNvPr id="107" name="Google Shape;107;p29"/>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Auswahl zwischen verschiedenen Methoden: </a:t>
            </a:r>
            <a:endParaRPr/>
          </a:p>
          <a:p>
            <a:pPr indent="0" lvl="0" marL="0" rtl="0" algn="l">
              <a:spcBef>
                <a:spcPts val="800"/>
              </a:spcBef>
              <a:spcAft>
                <a:spcPts val="0"/>
              </a:spcAft>
              <a:buNone/>
            </a:pPr>
            <a:r>
              <a:rPr lang="en-GB">
                <a:solidFill>
                  <a:schemeClr val="accent2"/>
                </a:solidFill>
              </a:rPr>
              <a:t>✓</a:t>
            </a:r>
            <a:r>
              <a:rPr lang="en-GB">
                <a:solidFill>
                  <a:srgbClr val="00FF00"/>
                </a:solidFill>
              </a:rPr>
              <a:t> </a:t>
            </a:r>
            <a:r>
              <a:rPr lang="en-GB"/>
              <a:t>Umfrage</a:t>
            </a:r>
            <a:endParaRPr/>
          </a:p>
          <a:p>
            <a:pPr indent="0" lvl="0" marL="0" rtl="0" algn="l">
              <a:spcBef>
                <a:spcPts val="800"/>
              </a:spcBef>
              <a:spcAft>
                <a:spcPts val="0"/>
              </a:spcAft>
              <a:buNone/>
            </a:pPr>
            <a:r>
              <a:rPr lang="en-GB">
                <a:solidFill>
                  <a:schemeClr val="accent2"/>
                </a:solidFill>
              </a:rPr>
              <a:t>✓</a:t>
            </a:r>
            <a:r>
              <a:rPr lang="en-GB">
                <a:solidFill>
                  <a:srgbClr val="00FF00"/>
                </a:solidFill>
              </a:rPr>
              <a:t> </a:t>
            </a:r>
            <a:r>
              <a:rPr lang="en-GB"/>
              <a:t>Experteninterview</a:t>
            </a:r>
            <a:endParaRPr/>
          </a:p>
          <a:p>
            <a:pPr indent="0" lvl="0" marL="0" rtl="0" algn="l">
              <a:spcBef>
                <a:spcPts val="800"/>
              </a:spcBef>
              <a:spcAft>
                <a:spcPts val="0"/>
              </a:spcAft>
              <a:buNone/>
            </a:pPr>
            <a:r>
              <a:rPr lang="en-GB">
                <a:solidFill>
                  <a:schemeClr val="accent2"/>
                </a:solidFill>
              </a:rPr>
              <a:t>✓</a:t>
            </a:r>
            <a:r>
              <a:rPr lang="en-GB">
                <a:solidFill>
                  <a:srgbClr val="00FF00"/>
                </a:solidFill>
              </a:rPr>
              <a:t> </a:t>
            </a:r>
            <a:r>
              <a:rPr lang="en-GB"/>
              <a:t>Fallstudie </a:t>
            </a:r>
            <a:endParaRPr/>
          </a:p>
          <a:p>
            <a:pPr indent="0" lvl="0" marL="0" rtl="0" algn="l">
              <a:spcBef>
                <a:spcPts val="800"/>
              </a:spcBef>
              <a:spcAft>
                <a:spcPts val="0"/>
              </a:spcAft>
              <a:buNone/>
            </a:pPr>
            <a:r>
              <a:rPr lang="en-GB">
                <a:solidFill>
                  <a:schemeClr val="accent2"/>
                </a:solidFill>
              </a:rPr>
              <a:t>✓</a:t>
            </a:r>
            <a:r>
              <a:rPr lang="en-GB">
                <a:solidFill>
                  <a:srgbClr val="00FF00"/>
                </a:solidFill>
              </a:rPr>
              <a:t> </a:t>
            </a:r>
            <a:r>
              <a:rPr lang="en-GB"/>
              <a:t>Qualitative oder quantitative Inhaltsanalyse</a:t>
            </a:r>
            <a:endParaRPr/>
          </a:p>
          <a:p>
            <a:pPr indent="0" lvl="0" marL="0" rtl="0" algn="l">
              <a:spcBef>
                <a:spcPts val="800"/>
              </a:spcBef>
              <a:spcAft>
                <a:spcPts val="0"/>
              </a:spcAft>
              <a:buNone/>
            </a:pPr>
            <a:r>
              <a:rPr lang="en-GB">
                <a:solidFill>
                  <a:schemeClr val="accent2"/>
                </a:solidFill>
              </a:rPr>
              <a:t>✓</a:t>
            </a:r>
            <a:r>
              <a:rPr lang="en-GB">
                <a:solidFill>
                  <a:srgbClr val="00FF00"/>
                </a:solidFill>
              </a:rPr>
              <a:t> </a:t>
            </a:r>
            <a:r>
              <a:rPr lang="en-GB"/>
              <a:t>Experiment </a:t>
            </a:r>
            <a:endParaRPr/>
          </a:p>
          <a:p>
            <a:pPr indent="0" lvl="0" marL="0" rtl="0" algn="l">
              <a:spcBef>
                <a:spcPts val="800"/>
              </a:spcBef>
              <a:spcAft>
                <a:spcPts val="0"/>
              </a:spcAft>
              <a:buNone/>
            </a:pPr>
            <a:r>
              <a:rPr lang="en-GB">
                <a:solidFill>
                  <a:schemeClr val="accent2"/>
                </a:solidFill>
              </a:rPr>
              <a:t>✓</a:t>
            </a:r>
            <a:r>
              <a:rPr lang="en-GB">
                <a:solidFill>
                  <a:srgbClr val="00FF00"/>
                </a:solidFill>
              </a:rPr>
              <a:t> </a:t>
            </a:r>
            <a:r>
              <a:rPr lang="en-GB"/>
              <a:t>Literaturarbeit </a:t>
            </a:r>
            <a:endParaRPr/>
          </a:p>
          <a:p>
            <a:pPr indent="0" lvl="0" marL="0" rtl="0" algn="l">
              <a:spcBef>
                <a:spcPts val="8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0"/>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2. Qualitatives oder quantitatives Vorgehen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500"/>
              <a:t>2. Qualitatives oder quantitatives Vorgehen </a:t>
            </a:r>
            <a:endParaRPr sz="25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8" name="Google Shape;118;p31"/>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700">
                <a:highlight>
                  <a:srgbClr val="EFEFEF"/>
                </a:highlight>
              </a:rPr>
              <a:t>Qualitativ</a:t>
            </a:r>
            <a:r>
              <a:rPr lang="en-GB" sz="1700"/>
              <a:t>: </a:t>
            </a:r>
            <a:endParaRPr sz="1700"/>
          </a:p>
          <a:p>
            <a:pPr indent="-336550" lvl="0" marL="457200" rtl="0" algn="l">
              <a:lnSpc>
                <a:spcPct val="115000"/>
              </a:lnSpc>
              <a:spcBef>
                <a:spcPts val="1600"/>
              </a:spcBef>
              <a:spcAft>
                <a:spcPts val="0"/>
              </a:spcAft>
              <a:buSzPts val="1700"/>
              <a:buChar char="●"/>
            </a:pPr>
            <a:r>
              <a:rPr lang="en-GB" sz="1700"/>
              <a:t>Neue Erkenntnisse im Bereich der Forschungsfrage</a:t>
            </a:r>
            <a:endParaRPr sz="1700"/>
          </a:p>
          <a:p>
            <a:pPr indent="-336550" lvl="0" marL="457200" rtl="0" algn="l">
              <a:lnSpc>
                <a:spcPct val="115000"/>
              </a:lnSpc>
              <a:spcBef>
                <a:spcPts val="0"/>
              </a:spcBef>
              <a:spcAft>
                <a:spcPts val="0"/>
              </a:spcAft>
              <a:buSzPts val="1700"/>
              <a:buChar char="●"/>
            </a:pPr>
            <a:r>
              <a:rPr lang="en-GB" sz="1700"/>
              <a:t>Betrachtung von Einzelfällen, interpretative Auswertung</a:t>
            </a:r>
            <a:endParaRPr sz="1700"/>
          </a:p>
          <a:p>
            <a:pPr indent="0" lvl="0" marL="0" rtl="0" algn="l">
              <a:lnSpc>
                <a:spcPct val="115000"/>
              </a:lnSpc>
              <a:spcBef>
                <a:spcPts val="1600"/>
              </a:spcBef>
              <a:spcAft>
                <a:spcPts val="0"/>
              </a:spcAft>
              <a:buNone/>
            </a:pPr>
            <a:r>
              <a:rPr lang="en-GB" sz="1700">
                <a:highlight>
                  <a:srgbClr val="D0E0E3"/>
                </a:highlight>
              </a:rPr>
              <a:t>Quantitativ</a:t>
            </a:r>
            <a:r>
              <a:rPr lang="en-GB" sz="1700"/>
              <a:t>: </a:t>
            </a:r>
            <a:endParaRPr sz="1700"/>
          </a:p>
          <a:p>
            <a:pPr indent="-336550" lvl="0" marL="457200" rtl="0" algn="l">
              <a:lnSpc>
                <a:spcPct val="115000"/>
              </a:lnSpc>
              <a:spcBef>
                <a:spcPts val="1600"/>
              </a:spcBef>
              <a:spcAft>
                <a:spcPts val="0"/>
              </a:spcAft>
              <a:buSzPts val="1700"/>
              <a:buChar char="●"/>
            </a:pPr>
            <a:r>
              <a:rPr lang="en-GB" sz="1700"/>
              <a:t>Bestehende Theorien oder Hypothesen prüfen</a:t>
            </a:r>
            <a:endParaRPr sz="1700"/>
          </a:p>
          <a:p>
            <a:pPr indent="-336550" lvl="0" marL="457200" rtl="0" algn="l">
              <a:lnSpc>
                <a:spcPct val="115000"/>
              </a:lnSpc>
              <a:spcBef>
                <a:spcPts val="0"/>
              </a:spcBef>
              <a:spcAft>
                <a:spcPts val="0"/>
              </a:spcAft>
              <a:buSzPts val="1700"/>
              <a:buChar char="●"/>
            </a:pPr>
            <a:r>
              <a:rPr lang="en-GB" sz="1700"/>
              <a:t>Auswertung einer größeren Datenmenge, statistische Auswertung</a:t>
            </a:r>
            <a:endParaRPr sz="17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cribbr">
  <a:themeElements>
    <a:clrScheme name="Simple Light">
      <a:dk1>
        <a:srgbClr val="202F66"/>
      </a:dk1>
      <a:lt1>
        <a:srgbClr val="FFFFFF"/>
      </a:lt1>
      <a:dk2>
        <a:srgbClr val="15204F"/>
      </a:dk2>
      <a:lt2>
        <a:srgbClr val="F9F9FB"/>
      </a:lt2>
      <a:accent1>
        <a:srgbClr val="FC5216"/>
      </a:accent1>
      <a:accent2>
        <a:srgbClr val="18CDBB"/>
      </a:accent2>
      <a:accent3>
        <a:srgbClr val="BE59BE"/>
      </a:accent3>
      <a:accent4>
        <a:srgbClr val="92C65A"/>
      </a:accent4>
      <a:accent5>
        <a:srgbClr val="FFC107"/>
      </a:accent5>
      <a:accent6>
        <a:srgbClr val="FF6562"/>
      </a:accent6>
      <a:hlink>
        <a:srgbClr val="1F80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