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Georgia" panose="02040502050405020303" pitchFamily="18"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Verdana" panose="020B0604030504040204" pitchFamily="34" charset="0"/>
      <p:regular r:id="rId48"/>
      <p:bold r:id="rId49"/>
      <p:italic r:id="rId50"/>
      <p:boldItalic r:id="rId51"/>
    </p:embeddedFont>
    <p:embeddedFont>
      <p:font typeface="Work Sans" panose="020F0502020204030204"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cribbr.de/category/deutsche-zitierweise/?utm_source=lecture-slides&amp;utm_medium=google-docs&amp;utm_campaign=slides-fussnote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ribbr.de/richtig-zitieren/doi/?utm_source=lecture-slides&amp;utm_medium=google-docs&amp;utm_campaign=slides-fussnot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cribbr.de/richtig-zitieren/doi/?utm_source=lecture-slides&amp;utm_medium=google-docs&amp;utm_campaign=slides-fussnote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cribbr.de/richtig-zitieren/direktes-zitat/?utm_source=lecture-slides&amp;utm_medium=google-docs&amp;utm_campaign=slides-fussnot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cribbr.de/richtig-zitieren/et-al/?utm_source=lecture-slides&amp;utm_medium=google-docs&amp;utm_campaign=slides-fussnote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ribbr.de/richtig-zitieren/direktes-zitat/?utm_source=lecture-slides&amp;utm_medium=google-docs&amp;utm_campaign=slides-fussnote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scribbr.de/aufbau-und-gliederung/literaturverzeichnis-bachelorarbeit/?utm_source=lecture-slides&amp;utm_medium=google-docs&amp;utm_campaign=slides-fussnoten" TargetMode="External"/><Relationship Id="rId5" Type="http://schemas.openxmlformats.org/officeDocument/2006/relationships/hyperlink" Target="https://www.scribbr.de/richtig-zitieren/quellenangabe/?utm_source=lecture-slides&amp;utm_medium=google-docs&amp;utm_campaign=slides-fussnoten" TargetMode="External"/><Relationship Id="rId4" Type="http://schemas.openxmlformats.org/officeDocument/2006/relationships/hyperlink" Target="https://www.scribbr.de/richtig-zitieren/paraphrasieren/?utm_source=lecture-slides&amp;utm_medium=google-docs&amp;utm_campaign=slides-fussnoten"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scribbr.de/richtig-zitieren/zeitschrift-zitieren/?utm_source=lecture-slides&amp;utm_medium=google-docs&amp;utm_campaign=slides-fussnoten" TargetMode="External"/><Relationship Id="rId3" Type="http://schemas.openxmlformats.org/officeDocument/2006/relationships/hyperlink" Target="https://www.scribbr.de/aufbau-und-gliederung/literaturverzeichnis-bachelorarbeit/?utm_source=lecture-slides&amp;utm_medium=google-docs&amp;utm_campaign=slides-fussnoten" TargetMode="External"/><Relationship Id="rId7" Type="http://schemas.openxmlformats.org/officeDocument/2006/relationships/hyperlink" Target="https://www.scribbr.de/richtig-zitieren/internetquellen-zitieren/?utm_source=lecture-slides&amp;utm_medium=google-docs&amp;utm_campaign=slides-fussnoten"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scribbr.de/richtig-zitieren/zeitungsartikel-zitieren/?utm_source=lecture-slides&amp;utm_medium=google-docs&amp;utm_campaign=slides-fussnoten" TargetMode="External"/><Relationship Id="rId5" Type="http://schemas.openxmlformats.org/officeDocument/2006/relationships/hyperlink" Target="https://www.scribbr.de/richtig-zitieren/quellenangabe-buch/?utm_source=lecture-slides&amp;utm_medium=google-docs&amp;utm_campaign=slides-fussnoten" TargetMode="External"/><Relationship Id="rId4" Type="http://schemas.openxmlformats.org/officeDocument/2006/relationships/hyperlink" Target="https://www.scribbr.de/category/deutsche-zitierweise/#fussnote-zitieren"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cribbr.de/richtig-zitieren/doi/?utm_source=lecture-slides&amp;utm_medium=google-docs&amp;utm_campaign=slides-fussnote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cribbr.de/richtig-zitieren/pdf-zitieren/?utm_source=lecture-slides&amp;utm_medium=google-docs&amp;utm_campaign=slides-fussnote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scribbr.de/richtig-zitieren/doi/?utm_source=lecture-slides&amp;utm_medium=google-docs&amp;utm_campaign=slides-fussnoten"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scribbr.de/richtig-zitieren/wikipedia-zitieren/?utm_source=lecture-slides&amp;utm_medium=google-docs&amp;utm_campaign=slides-fussnote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cribbr.de/richtig-zitieren/et-al/?utm_source=lecture-slides&amp;utm_medium=google-docs&amp;utm_campaign=slides-fussnoten"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cribbr.de/category/richtig-zitieren/?utm_source=lecture-slides&amp;utm_medium=google-docs&amp;utm_campaign=slides-fussnoten"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scribbr.de/category/plagiat/?utm_source=lecture-slides&amp;utm_medium=google-docs&amp;utm_campaign=slides-fussnoten" TargetMode="External"/><Relationship Id="rId5" Type="http://schemas.openxmlformats.org/officeDocument/2006/relationships/hyperlink" Target="https://www.scribbr.de/category/richtig-zitieren/#literaturverzeichnis" TargetMode="External"/><Relationship Id="rId4" Type="http://schemas.openxmlformats.org/officeDocument/2006/relationships/hyperlink" Target="https://www.scribbr.de/category/richtig-zitieren/#im-text"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ribbr.de/richtig-zitieren/paraphrasieren/?utm_source=lecture-slides&amp;utm_medium=google-docs&amp;utm_campaign=slides-fussnote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scribbr.de/richtig-zitieren/direktes-zitat/?utm_source=lecture-slides&amp;utm_medium=google-docs&amp;utm_campaign=slides-fussnoten" TargetMode="External"/><Relationship Id="rId4" Type="http://schemas.openxmlformats.org/officeDocument/2006/relationships/hyperlink" Target="https://www.scribbr.de/richtig-zitieren/vgl/?utm_source=lecture-slides&amp;utm_medium=google-docs&amp;utm_campaign=slides-fussnote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ribbr.de/richtig-zitieren/doi/?utm_source=lecture-slides&amp;utm_medium=google-docs&amp;utm_campaign=slides-fussnot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ribbr.de/richtig-zitieren/doi/?utm_source=lecture-slides&amp;utm_medium=google-docs&amp;utm_campaign=slides-fussnote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e89af7d6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e89af7d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Diese Vorlesungsfolien basieren auf dem Artikel </a:t>
            </a:r>
            <a:r>
              <a:rPr lang="en-GB" i="1"/>
              <a:t>Anleitung – Deutsche Zitierweise: Fußnoten zitieren</a:t>
            </a:r>
            <a:r>
              <a:rPr lang="en-GB"/>
              <a:t> in der Scribbr-Wissensdatenbank. Dieser Artikel kann hier gefunden werden: </a:t>
            </a:r>
            <a:r>
              <a:rPr lang="en-GB" u="sng">
                <a:solidFill>
                  <a:schemeClr val="hlink"/>
                </a:solidFill>
                <a:hlinkClick r:id="rId3"/>
              </a:rPr>
              <a:t>https://www.scribbr.de/category/deutsche-zitierweise/</a:t>
            </a:r>
            <a:br>
              <a:rPr lang="en-GB"/>
            </a:br>
            <a:endParaRPr/>
          </a:p>
          <a:p>
            <a:pPr marL="0" lvl="0" indent="0" algn="l" rtl="0">
              <a:spcBef>
                <a:spcPts val="0"/>
              </a:spcBef>
              <a:spcAft>
                <a:spcPts val="0"/>
              </a:spcAft>
              <a:buNone/>
            </a:pPr>
            <a:r>
              <a:rPr lang="en-GB"/>
              <a:t>Diese Präsentation stellt die grundlegenden Zitierregeln für die Deutsche Zitierweise vor.</a:t>
            </a:r>
            <a:endParaRPr/>
          </a:p>
          <a:p>
            <a:pPr marL="0" lvl="0" indent="0" algn="l" rtl="0">
              <a:spcBef>
                <a:spcPts val="0"/>
              </a:spcBef>
              <a:spcAft>
                <a:spcPts val="0"/>
              </a:spcAft>
              <a:buNone/>
            </a:pPr>
            <a:endParaRPr b="1"/>
          </a:p>
          <a:p>
            <a:pPr marL="0" lvl="0" indent="0" algn="l" rtl="0">
              <a:spcBef>
                <a:spcPts val="0"/>
              </a:spcBef>
              <a:spcAft>
                <a:spcPts val="0"/>
              </a:spcAft>
              <a:buNone/>
            </a:pPr>
            <a:r>
              <a:rPr lang="en-GB" b="1"/>
              <a:t>Diese Präsentation bearbeiten:</a:t>
            </a:r>
            <a:endParaRPr b="1"/>
          </a:p>
          <a:p>
            <a:pPr marL="0" lvl="0" indent="0" algn="l" rtl="0">
              <a:spcBef>
                <a:spcPts val="0"/>
              </a:spcBef>
              <a:spcAft>
                <a:spcPts val="0"/>
              </a:spcAft>
              <a:buNone/>
            </a:pPr>
            <a:endParaRPr b="1"/>
          </a:p>
          <a:p>
            <a:pPr marL="457200" lvl="0" indent="-298450" algn="l" rtl="0">
              <a:spcBef>
                <a:spcPts val="0"/>
              </a:spcBef>
              <a:spcAft>
                <a:spcPts val="0"/>
              </a:spcAft>
              <a:buSzPts val="1100"/>
              <a:buAutoNum type="arabicPeriod"/>
            </a:pPr>
            <a:r>
              <a:rPr lang="en-GB"/>
              <a:t>Auf </a:t>
            </a:r>
            <a:r>
              <a:rPr lang="en-GB">
                <a:highlight>
                  <a:srgbClr val="FFFFFF"/>
                </a:highlight>
              </a:rPr>
              <a:t>‚Datei‘ </a:t>
            </a:r>
            <a:r>
              <a:rPr lang="en-GB"/>
              <a:t>links oben in der Ecke klicken.</a:t>
            </a:r>
            <a:endParaRPr/>
          </a:p>
          <a:p>
            <a:pPr marL="457200" lvl="0" indent="-298450" algn="l" rtl="0">
              <a:spcBef>
                <a:spcPts val="0"/>
              </a:spcBef>
              <a:spcAft>
                <a:spcPts val="0"/>
              </a:spcAft>
              <a:buSzPts val="1100"/>
              <a:buAutoNum type="arabicPeriod"/>
            </a:pPr>
            <a:r>
              <a:rPr lang="en-GB"/>
              <a:t>Auf ‚Eine Kopie erstellen‘</a:t>
            </a:r>
            <a:r>
              <a:rPr lang="en-GB">
                <a:highlight>
                  <a:srgbClr val="FFFFFF"/>
                </a:highlight>
              </a:rPr>
              <a:t> klicken.</a:t>
            </a:r>
            <a:r>
              <a:rPr lang="en-GB"/>
              <a:t> </a:t>
            </a:r>
            <a:endParaRPr/>
          </a:p>
          <a:p>
            <a:pPr marL="457200" lvl="0" indent="-298450" algn="l" rtl="0">
              <a:spcBef>
                <a:spcPts val="0"/>
              </a:spcBef>
              <a:spcAft>
                <a:spcPts val="0"/>
              </a:spcAft>
              <a:buSzPts val="1100"/>
              <a:buAutoNum type="arabicPeriod"/>
            </a:pPr>
            <a:r>
              <a:rPr lang="en-GB"/>
              <a:t>Die Präsentation im persönlichen Google Drive speichern.</a:t>
            </a:r>
            <a:endParaRPr/>
          </a:p>
          <a:p>
            <a:pPr marL="457200" lvl="0" indent="-298450" algn="l" rtl="0">
              <a:spcBef>
                <a:spcPts val="0"/>
              </a:spcBef>
              <a:spcAft>
                <a:spcPts val="0"/>
              </a:spcAft>
              <a:buSzPts val="1100"/>
              <a:buAutoNum type="arabicPeriod"/>
            </a:pPr>
            <a:r>
              <a:rPr lang="en-GB"/>
              <a:t>Nun können Sie die Kopie dieser Vorlesungsfolien bearbeiten!</a:t>
            </a:r>
            <a:br>
              <a:rPr lang="en-GB"/>
            </a:br>
            <a:br>
              <a:rPr lang="en-GB"/>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fd942b3f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fd942b3f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80000"/>
              </a:lnSpc>
              <a:spcBef>
                <a:spcPts val="0"/>
              </a:spcBef>
              <a:spcAft>
                <a:spcPts val="0"/>
              </a:spcAft>
              <a:buSzPts val="1100"/>
              <a:buChar char="●"/>
            </a:pPr>
            <a:r>
              <a:rPr lang="en-GB"/>
              <a:t>Für Vollbelege von Internetquellen wird der/die Autor*in, der Titel des Online-Artikels oder der Webseite, das Erscheinungsdatum, die URL und das Zugriffsdatum angegeben.</a:t>
            </a:r>
            <a:endParaRPr/>
          </a:p>
          <a:p>
            <a:pPr marL="457200" lvl="0" indent="-298450" algn="l" rtl="0">
              <a:lnSpc>
                <a:spcPct val="180000"/>
              </a:lnSpc>
              <a:spcBef>
                <a:spcPts val="0"/>
              </a:spcBef>
              <a:spcAft>
                <a:spcPts val="0"/>
              </a:spcAft>
              <a:buSzPts val="1100"/>
              <a:buChar char="●"/>
            </a:pPr>
            <a:r>
              <a:rPr lang="en-GB"/>
              <a:t>Der Kurzbeleg besteht aus Autor*in und Jahr.</a:t>
            </a:r>
            <a:endParaRPr/>
          </a:p>
          <a:p>
            <a:pPr marL="0" lvl="0" indent="0" algn="l" rtl="0">
              <a:lnSpc>
                <a:spcPct val="180000"/>
              </a:lnSpc>
              <a:spcBef>
                <a:spcPts val="1200"/>
              </a:spcBef>
              <a:spcAft>
                <a:spcPts val="12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fd942b3f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fd942b3f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80000"/>
              </a:lnSpc>
              <a:spcBef>
                <a:spcPts val="0"/>
              </a:spcBef>
              <a:spcAft>
                <a:spcPts val="0"/>
              </a:spcAft>
              <a:buSzPts val="1100"/>
              <a:buChar char="●"/>
            </a:pPr>
            <a:r>
              <a:rPr lang="en-GB"/>
              <a:t>Für Vollbelege von Zeitungsartikeln wird der/die Autor*in, der Titel des Artikels, die Zeitung, das Erscheinungsdatum sowie die genaue Seitenzahl angegeben. </a:t>
            </a:r>
            <a:endParaRPr/>
          </a:p>
          <a:p>
            <a:pPr marL="457200" lvl="0" indent="-298450" algn="l" rtl="0">
              <a:lnSpc>
                <a:spcPct val="180000"/>
              </a:lnSpc>
              <a:spcBef>
                <a:spcPts val="0"/>
              </a:spcBef>
              <a:spcAft>
                <a:spcPts val="0"/>
              </a:spcAft>
              <a:buSzPts val="1100"/>
              <a:buChar char="●"/>
            </a:pPr>
            <a:r>
              <a:rPr lang="en-GB"/>
              <a:t>Der Kurzbeleg besteht aus Autor*in, Jahr und Seitenzahl. </a:t>
            </a:r>
            <a:endParaRPr/>
          </a:p>
          <a:p>
            <a:pPr marL="457200" lvl="0" indent="-298450" algn="l" rtl="0">
              <a:spcBef>
                <a:spcPts val="0"/>
              </a:spcBef>
              <a:spcAft>
                <a:spcPts val="0"/>
              </a:spcAft>
              <a:buSzPts val="1100"/>
              <a:buChar char="●"/>
            </a:pPr>
            <a:r>
              <a:rPr lang="en-GB">
                <a:highlight>
                  <a:schemeClr val="lt1"/>
                </a:highlight>
              </a:rPr>
              <a:t>Wurde der Zeitungsartikel online abgerufen, sollte zusätzlich die URL oder der </a:t>
            </a:r>
            <a:r>
              <a:rPr lang="en-GB" u="sng">
                <a:solidFill>
                  <a:schemeClr val="hlink"/>
                </a:solidFill>
                <a:highlight>
                  <a:schemeClr val="lt1"/>
                </a:highlight>
                <a:hlinkClick r:id="rId3"/>
              </a:rPr>
              <a:t>DOI</a:t>
            </a:r>
            <a:r>
              <a:rPr lang="en-GB">
                <a:highlight>
                  <a:schemeClr val="lt1"/>
                </a:highlight>
              </a:rPr>
              <a:t> vor der Seitenzahl im Vollbeleg hinzugefügt werden.</a:t>
            </a:r>
            <a:endParaRPr/>
          </a:p>
          <a:p>
            <a:pPr marL="0" lvl="0" indent="0" algn="l" rtl="0">
              <a:lnSpc>
                <a:spcPct val="180000"/>
              </a:lnSpc>
              <a:spcBef>
                <a:spcPts val="0"/>
              </a:spcBef>
              <a:spcAft>
                <a:spcPts val="0"/>
              </a:spcAft>
              <a:buNone/>
            </a:pPr>
            <a:endParaRPr/>
          </a:p>
          <a:p>
            <a:pPr marL="269999" lvl="0" indent="0" algn="l" rtl="0">
              <a:lnSpc>
                <a:spcPct val="150000"/>
              </a:lnSpc>
              <a:spcBef>
                <a:spcPts val="1200"/>
              </a:spcBef>
              <a:spcAft>
                <a:spcPts val="0"/>
              </a:spcAft>
              <a:buNone/>
            </a:pPr>
            <a:endParaRPr sz="1400">
              <a:solidFill>
                <a:srgbClr val="1B2B68"/>
              </a:solidFill>
              <a:latin typeface="Times New Roman"/>
              <a:ea typeface="Times New Roman"/>
              <a:cs typeface="Times New Roman"/>
              <a:sym typeface="Times New Roman"/>
            </a:endParaRPr>
          </a:p>
          <a:p>
            <a:pPr marL="0" lvl="0" indent="0" algn="l" rtl="0">
              <a:lnSpc>
                <a:spcPct val="180000"/>
              </a:lnSpc>
              <a:spcBef>
                <a:spcPts val="1600"/>
              </a:spcBef>
              <a:spcAft>
                <a:spcPts val="120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fd942b3f7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fd942b3f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80000"/>
              </a:lnSpc>
              <a:spcBef>
                <a:spcPts val="0"/>
              </a:spcBef>
              <a:spcAft>
                <a:spcPts val="0"/>
              </a:spcAft>
              <a:buSzPts val="1100"/>
              <a:buChar char="●"/>
            </a:pPr>
            <a:r>
              <a:rPr lang="en-GB"/>
              <a:t>Für Vollbelege von Studienarbeiten wird der/die Autor*in, der Titel der Studienarbeit, die Art der Studienarbeit, das Studienfach, der Erscheinungsort sowie die Universität oder der Verlag, das Erscheinungsjahr sowie die genaue Seitenzahl angegeben. </a:t>
            </a:r>
            <a:endParaRPr/>
          </a:p>
          <a:p>
            <a:pPr marL="457200" lvl="0" indent="-298450" algn="l" rtl="0">
              <a:lnSpc>
                <a:spcPct val="180000"/>
              </a:lnSpc>
              <a:spcBef>
                <a:spcPts val="0"/>
              </a:spcBef>
              <a:spcAft>
                <a:spcPts val="0"/>
              </a:spcAft>
              <a:buSzPts val="1100"/>
              <a:buChar char="●"/>
            </a:pPr>
            <a:r>
              <a:rPr lang="en-GB"/>
              <a:t>Der Kurzbeleg besteht aus Autor*in, Jahr und Seitenzahl. </a:t>
            </a:r>
            <a:endParaRPr/>
          </a:p>
          <a:p>
            <a:pPr marL="457200" lvl="0" indent="-298450" algn="l" rtl="0">
              <a:spcBef>
                <a:spcPts val="0"/>
              </a:spcBef>
              <a:spcAft>
                <a:spcPts val="0"/>
              </a:spcAft>
              <a:buSzPts val="1100"/>
              <a:buChar char="●"/>
            </a:pPr>
            <a:r>
              <a:rPr lang="en-GB">
                <a:highlight>
                  <a:schemeClr val="lt1"/>
                </a:highlight>
              </a:rPr>
              <a:t>Wurde die Studienarbeit online abgerufen, sollte zusätzlich die URL oder der </a:t>
            </a:r>
            <a:r>
              <a:rPr lang="en-GB" u="sng">
                <a:solidFill>
                  <a:schemeClr val="hlink"/>
                </a:solidFill>
                <a:highlight>
                  <a:schemeClr val="lt1"/>
                </a:highlight>
                <a:hlinkClick r:id="rId3"/>
              </a:rPr>
              <a:t>DOI</a:t>
            </a:r>
            <a:r>
              <a:rPr lang="en-GB">
                <a:highlight>
                  <a:schemeClr val="lt1"/>
                </a:highlight>
              </a:rPr>
              <a:t> vor der Seitenzahl im Vollbeleg hinzugefügt werden.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fd942b3f7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fd942b3f7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80000"/>
              </a:lnSpc>
              <a:spcBef>
                <a:spcPts val="0"/>
              </a:spcBef>
              <a:spcAft>
                <a:spcPts val="0"/>
              </a:spcAft>
              <a:buSzPts val="1100"/>
              <a:buChar char="●"/>
            </a:pPr>
            <a:r>
              <a:rPr lang="en-GB"/>
              <a:t>Für Vollbelege von Filmen wird der/die Produzent*in, der Titel des Films, der Produktionsort, die Produktionsfirma, das Erscheinungsjahr sowie die genaue Zeitangabe des Zitats angegeben. </a:t>
            </a:r>
            <a:endParaRPr/>
          </a:p>
          <a:p>
            <a:pPr marL="457200" lvl="0" indent="-298450" algn="l" rtl="0">
              <a:lnSpc>
                <a:spcPct val="180000"/>
              </a:lnSpc>
              <a:spcBef>
                <a:spcPts val="0"/>
              </a:spcBef>
              <a:spcAft>
                <a:spcPts val="0"/>
              </a:spcAft>
              <a:buSzPts val="1100"/>
              <a:buChar char="●"/>
            </a:pPr>
            <a:r>
              <a:rPr lang="en-GB"/>
              <a:t>Der Kurzbeleg besteht aus Produzent*in, Jahr und Zeitangabe.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4dbcda30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4dbcda30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80000"/>
              </a:lnSpc>
              <a:spcBef>
                <a:spcPts val="0"/>
              </a:spcBef>
              <a:spcAft>
                <a:spcPts val="0"/>
              </a:spcAft>
              <a:buSzPts val="1100"/>
              <a:buChar char="●"/>
            </a:pPr>
            <a:r>
              <a:rPr lang="en-GB"/>
              <a:t>Für Vollbelege von YouTube-Videos wird der/die Ersteller*in, der Titel des Videos, das Erscheinungsdatum, die URL sowie die genaue Zeitangabe des Zitats angegeben. </a:t>
            </a:r>
            <a:endParaRPr/>
          </a:p>
          <a:p>
            <a:pPr marL="457200" lvl="0" indent="-298450" algn="l" rtl="0">
              <a:lnSpc>
                <a:spcPct val="180000"/>
              </a:lnSpc>
              <a:spcBef>
                <a:spcPts val="0"/>
              </a:spcBef>
              <a:spcAft>
                <a:spcPts val="0"/>
              </a:spcAft>
              <a:buSzPts val="1100"/>
              <a:buChar char="●"/>
            </a:pPr>
            <a:r>
              <a:rPr lang="en-GB"/>
              <a:t>Der Kurzbeleg besteht aus Ersteller*in, Jahr und Zeitangabe.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2d5575325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2d557532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Ein </a:t>
            </a:r>
            <a:r>
              <a:rPr lang="en-GB" u="sng">
                <a:solidFill>
                  <a:schemeClr val="hlink"/>
                </a:solidFill>
                <a:hlinkClick r:id="rId3"/>
              </a:rPr>
              <a:t>direktes Zitat</a:t>
            </a:r>
            <a:r>
              <a:rPr lang="en-GB"/>
              <a:t>, das sich über drei oder mehr Zeilen erstreckt bzw. mehr als 40 Wörter umfasst, wird als Blockzitat geschrieben. </a:t>
            </a:r>
            <a:br>
              <a:rPr lang="en-GB"/>
            </a:br>
            <a:endParaRPr/>
          </a:p>
          <a:p>
            <a:pPr marL="457200" lvl="0" indent="-298450" algn="l" rtl="0">
              <a:lnSpc>
                <a:spcPct val="100000"/>
              </a:lnSpc>
              <a:spcBef>
                <a:spcPts val="0"/>
              </a:spcBef>
              <a:spcAft>
                <a:spcPts val="0"/>
              </a:spcAft>
              <a:buSzPts val="1100"/>
              <a:buChar char="●"/>
            </a:pPr>
            <a:r>
              <a:rPr lang="en-GB"/>
              <a:t>Dabei wird</a:t>
            </a:r>
            <a:br>
              <a:rPr lang="en-GB"/>
            </a:br>
            <a:r>
              <a:rPr lang="en-GB"/>
              <a:t>→ die Schriftgröße verkleinert (bei Normalgröße von 12 pt. auf 10 pt.), </a:t>
            </a:r>
            <a:br>
              <a:rPr lang="en-GB"/>
            </a:br>
            <a:r>
              <a:rPr lang="en-GB"/>
              <a:t>→ die Tabulatoren um 1 cm eingerückt,</a:t>
            </a:r>
            <a:br>
              <a:rPr lang="en-GB"/>
            </a:br>
            <a:r>
              <a:rPr lang="en-GB"/>
              <a:t>→ der Zeilenabstand auf einfach eingestellt und </a:t>
            </a:r>
            <a:br>
              <a:rPr lang="en-GB"/>
            </a:br>
            <a:r>
              <a:rPr lang="en-GB"/>
              <a:t>→ das Zitat mit Leerzeilen davor und danach vom übrigen Text abgesetzt.  </a:t>
            </a:r>
            <a:br>
              <a:rPr lang="en-GB"/>
            </a:br>
            <a:endParaRPr/>
          </a:p>
          <a:p>
            <a:pPr marL="457200" lvl="0" indent="-298450" algn="l" rtl="0">
              <a:lnSpc>
                <a:spcPct val="100000"/>
              </a:lnSpc>
              <a:spcBef>
                <a:spcPts val="0"/>
              </a:spcBef>
              <a:spcAft>
                <a:spcPts val="0"/>
              </a:spcAft>
              <a:buSzPts val="1100"/>
              <a:buChar char="●"/>
            </a:pPr>
            <a:r>
              <a:rPr lang="en-GB"/>
              <a:t>Anführungszeichen werden bei Blockzitaten nicht verwendet. </a:t>
            </a:r>
            <a:br>
              <a:rPr lang="en-GB"/>
            </a:br>
            <a:endParaRPr/>
          </a:p>
          <a:p>
            <a:pPr marL="0" lvl="0" indent="0" algn="l" rtl="0">
              <a:lnSpc>
                <a:spcPct val="180000"/>
              </a:lnSpc>
              <a:spcBef>
                <a:spcPts val="1200"/>
              </a:spcBef>
              <a:spcAft>
                <a:spcPts val="0"/>
              </a:spcAft>
              <a:buNone/>
            </a:pPr>
            <a:endParaRPr/>
          </a:p>
          <a:p>
            <a:pPr marL="0" lvl="0" indent="0" algn="l" rtl="0">
              <a:lnSpc>
                <a:spcPct val="180000"/>
              </a:lnSpc>
              <a:spcBef>
                <a:spcPts val="1200"/>
              </a:spcBef>
              <a:spcAft>
                <a:spcPts val="0"/>
              </a:spcAft>
              <a:buNone/>
            </a:pPr>
            <a:endParaRPr/>
          </a:p>
          <a:p>
            <a:pPr marL="0" lvl="0" indent="0" algn="l" rtl="0">
              <a:lnSpc>
                <a:spcPct val="180000"/>
              </a:lnSpc>
              <a:spcBef>
                <a:spcPts val="1200"/>
              </a:spcBef>
              <a:spcAft>
                <a:spcPts val="120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13670d62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13670d62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highlight>
                  <a:srgbClr val="FFFFFF"/>
                </a:highlight>
              </a:rPr>
              <a:t>Der/die Autor*in wird im Vollbeleg vollständig, mit Nachnamen und Vornamen, ausgeschrieben. </a:t>
            </a:r>
            <a:br>
              <a:rPr lang="en-GB">
                <a:highlight>
                  <a:srgbClr val="FFFFFF"/>
                </a:highlight>
              </a:rPr>
            </a:br>
            <a:endParaRPr>
              <a:highlight>
                <a:srgbClr val="FFFFFF"/>
              </a:highlight>
            </a:endParaRPr>
          </a:p>
          <a:p>
            <a:pPr marL="457200" lvl="0" indent="-298450" algn="l" rtl="0">
              <a:spcBef>
                <a:spcPts val="0"/>
              </a:spcBef>
              <a:spcAft>
                <a:spcPts val="0"/>
              </a:spcAft>
              <a:buSzPts val="1100"/>
              <a:buChar char="●"/>
            </a:pPr>
            <a:r>
              <a:rPr lang="en-GB">
                <a:highlight>
                  <a:srgbClr val="FFFFFF"/>
                </a:highlight>
              </a:rPr>
              <a:t>Im Kurzbeleg wird nur noch der Nachname genannt.</a:t>
            </a:r>
            <a:endParaRPr>
              <a:highlight>
                <a:srgbClr val="FFFFFF"/>
              </a:highlight>
            </a:endParaRPr>
          </a:p>
          <a:p>
            <a:pPr marL="45720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fdc514e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fdc514e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highlight>
                  <a:schemeClr val="lt1"/>
                </a:highlight>
              </a:rPr>
              <a:t>Besteht eine Quelle aus zwei Autor*innen werden ihre Nachnamen</a:t>
            </a:r>
            <a:r>
              <a:rPr lang="en-GB">
                <a:highlight>
                  <a:srgbClr val="FFFFFF"/>
                </a:highlight>
              </a:rPr>
              <a:t> im Vollbeleg erst vollständig ausgeschrieben. </a:t>
            </a:r>
            <a:br>
              <a:rPr lang="en-GB">
                <a:highlight>
                  <a:srgbClr val="FFFFFF"/>
                </a:highlight>
              </a:rPr>
            </a:br>
            <a:endParaRPr>
              <a:highlight>
                <a:srgbClr val="FFFFFF"/>
              </a:highlight>
            </a:endParaRPr>
          </a:p>
          <a:p>
            <a:pPr marL="457200" lvl="0" indent="-298450" algn="l" rtl="0">
              <a:spcBef>
                <a:spcPts val="0"/>
              </a:spcBef>
              <a:spcAft>
                <a:spcPts val="0"/>
              </a:spcAft>
              <a:buSzPts val="1100"/>
              <a:buChar char="●"/>
            </a:pPr>
            <a:r>
              <a:rPr lang="en-GB">
                <a:highlight>
                  <a:srgbClr val="FFFFFF"/>
                </a:highlight>
              </a:rPr>
              <a:t>Wichtig ist die Unterscheidung zwischen Autor*in1 und Autor*in2. Bei </a:t>
            </a:r>
            <a:r>
              <a:rPr lang="en-GB">
                <a:highlight>
                  <a:schemeClr val="lt1"/>
                </a:highlight>
              </a:rPr>
              <a:t>Autor*in1 </a:t>
            </a:r>
            <a:r>
              <a:rPr lang="en-GB">
                <a:highlight>
                  <a:srgbClr val="FFFFFF"/>
                </a:highlight>
              </a:rPr>
              <a:t>wird erst der Nachname und dann der Vorname genannt. Bei </a:t>
            </a:r>
            <a:r>
              <a:rPr lang="en-GB">
                <a:highlight>
                  <a:schemeClr val="lt1"/>
                </a:highlight>
              </a:rPr>
              <a:t>Autor*in2 </a:t>
            </a:r>
            <a:r>
              <a:rPr lang="en-GB">
                <a:highlight>
                  <a:srgbClr val="FFFFFF"/>
                </a:highlight>
              </a:rPr>
              <a:t>wird der Vorname zuerst genannt. Zwischen den Namen von Autor*in1 steht ein Komma, zwischen den Namen von Autor*in2 nicht. </a:t>
            </a:r>
            <a:br>
              <a:rPr lang="en-GB">
                <a:highlight>
                  <a:srgbClr val="FFFFFF"/>
                </a:highlight>
              </a:rPr>
            </a:br>
            <a:endParaRPr>
              <a:highlight>
                <a:srgbClr val="FFFFFF"/>
              </a:highlight>
            </a:endParaRPr>
          </a:p>
          <a:p>
            <a:pPr marL="457200" lvl="0" indent="-298450" algn="l" rtl="0">
              <a:spcBef>
                <a:spcPts val="0"/>
              </a:spcBef>
              <a:spcAft>
                <a:spcPts val="0"/>
              </a:spcAft>
              <a:buSzPts val="1100"/>
              <a:buChar char="●"/>
            </a:pPr>
            <a:r>
              <a:rPr lang="en-GB">
                <a:highlight>
                  <a:srgbClr val="FFFFFF"/>
                </a:highlight>
              </a:rPr>
              <a:t>Die Nachnamen der Autorenschaft werden dabei durch einen Schrägstrich voneinander getrennt. </a:t>
            </a:r>
            <a:br>
              <a:rPr lang="en-GB">
                <a:highlight>
                  <a:srgbClr val="FFFFFF"/>
                </a:highlight>
              </a:rPr>
            </a:br>
            <a:endParaRPr>
              <a:highlight>
                <a:srgbClr val="FFFFFF"/>
              </a:highlight>
            </a:endParaRPr>
          </a:p>
          <a:p>
            <a:pPr marL="457200" lvl="0" indent="-298450" algn="l" rtl="0">
              <a:spcBef>
                <a:spcPts val="0"/>
              </a:spcBef>
              <a:spcAft>
                <a:spcPts val="0"/>
              </a:spcAft>
              <a:buSzPts val="1100"/>
              <a:buChar char="●"/>
            </a:pPr>
            <a:r>
              <a:rPr lang="en-GB">
                <a:highlight>
                  <a:srgbClr val="FFFFFF"/>
                </a:highlight>
              </a:rPr>
              <a:t>Im Kurzbeleg werden nur die Nachnamen der Autorenschaft genannt. </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a:p>
            <a:pPr marL="45720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highlight>
                <a:srgbClr val="FFFFFF"/>
              </a:high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f3c0ffc2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f3c0ffc2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highlight>
                  <a:schemeClr val="lt1"/>
                </a:highlight>
              </a:rPr>
              <a:t>Besteht eine Quelle aus mehr als 3 Autor*innen werden ihre Namen im Vollbeleg erst vollständig ausgeschrieben. </a:t>
            </a:r>
            <a:br>
              <a:rPr lang="en-GB">
                <a:highlight>
                  <a:schemeClr val="lt1"/>
                </a:highlight>
              </a:rPr>
            </a:br>
            <a:endParaRPr>
              <a:highlight>
                <a:schemeClr val="lt1"/>
              </a:highlight>
            </a:endParaRPr>
          </a:p>
          <a:p>
            <a:pPr marL="457200" lvl="0" indent="-298450" algn="l" rtl="0">
              <a:spcBef>
                <a:spcPts val="0"/>
              </a:spcBef>
              <a:spcAft>
                <a:spcPts val="0"/>
              </a:spcAft>
              <a:buSzPts val="1100"/>
              <a:buChar char="●"/>
            </a:pPr>
            <a:r>
              <a:rPr lang="en-GB">
                <a:highlight>
                  <a:schemeClr val="lt1"/>
                </a:highlight>
              </a:rPr>
              <a:t>Bei Autor*in1 wird erst der Nachname und dann der Vorname genannt. Ab Autor*in2 wird der Vorname vor dem Nachnamen genannt. </a:t>
            </a:r>
            <a:br>
              <a:rPr lang="en-GB">
                <a:highlight>
                  <a:schemeClr val="lt1"/>
                </a:highlight>
              </a:rPr>
            </a:br>
            <a:endParaRPr>
              <a:highlight>
                <a:schemeClr val="lt1"/>
              </a:highlight>
            </a:endParaRPr>
          </a:p>
          <a:p>
            <a:pPr marL="457200" lvl="0" indent="-298450" algn="l" rtl="0">
              <a:spcBef>
                <a:spcPts val="0"/>
              </a:spcBef>
              <a:spcAft>
                <a:spcPts val="0"/>
              </a:spcAft>
              <a:buSzPts val="1100"/>
              <a:buChar char="●"/>
            </a:pPr>
            <a:r>
              <a:rPr lang="en-GB">
                <a:highlight>
                  <a:schemeClr val="lt1"/>
                </a:highlight>
              </a:rPr>
              <a:t>In den Kurzbelegen wird der Quellenverweis immer mit dem Zusatz </a:t>
            </a:r>
            <a:r>
              <a:rPr lang="en-GB" u="sng">
                <a:solidFill>
                  <a:schemeClr val="hlink"/>
                </a:solidFill>
                <a:highlight>
                  <a:schemeClr val="lt1"/>
                </a:highlight>
                <a:hlinkClick r:id="rId3"/>
              </a:rPr>
              <a:t>et al.</a:t>
            </a:r>
            <a:r>
              <a:rPr lang="en-GB">
                <a:highlight>
                  <a:schemeClr val="lt1"/>
                </a:highlight>
              </a:rPr>
              <a:t> (lat. für et alii = </a:t>
            </a:r>
            <a:r>
              <a:rPr lang="en-GB" i="1">
                <a:highlight>
                  <a:schemeClr val="lt1"/>
                </a:highlight>
              </a:rPr>
              <a:t>und andere</a:t>
            </a:r>
            <a:r>
              <a:rPr lang="en-GB">
                <a:highlight>
                  <a:schemeClr val="lt1"/>
                </a:highlight>
              </a:rPr>
              <a:t>) gekürzt. Nur der Nachname des ersten Autors bzw. der ersten Autorin wird genannt, während alle weiteren Nachnamen durch et al. ersetzt werden. </a:t>
            </a:r>
            <a:r>
              <a:rPr lang="en-GB">
                <a:highlight>
                  <a:srgbClr val="FFFFFF"/>
                </a:highlight>
              </a:rPr>
              <a:t>. </a:t>
            </a:r>
            <a:br>
              <a:rPr lang="en-GB">
                <a:highlight>
                  <a:srgbClr val="FFFFFF"/>
                </a:highlight>
              </a:rPr>
            </a:br>
            <a:br>
              <a:rPr lang="en-GB" sz="950">
                <a:solidFill>
                  <a:srgbClr val="0D405F"/>
                </a:solidFill>
                <a:highlight>
                  <a:srgbClr val="FFFFFF"/>
                </a:highlight>
              </a:rPr>
            </a:br>
            <a:br>
              <a:rPr lang="en-GB" sz="950">
                <a:solidFill>
                  <a:srgbClr val="0D405F"/>
                </a:solidFill>
                <a:highlight>
                  <a:srgbClr val="FFFFFF"/>
                </a:highlight>
              </a:rPr>
            </a:br>
            <a:endParaRPr sz="950"/>
          </a:p>
          <a:p>
            <a:pPr marL="0" lvl="0" indent="0" algn="l" rtl="0">
              <a:spcBef>
                <a:spcPts val="0"/>
              </a:spcBef>
              <a:spcAft>
                <a:spcPts val="0"/>
              </a:spcAft>
              <a:buNone/>
            </a:pPr>
            <a:endParaRPr>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fd953ca0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fd953ca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highlight>
                  <a:srgbClr val="FFFFFF"/>
                </a:highlight>
              </a:rPr>
              <a:t>Wenn die Quelle von einer Organisation und nicht von einer Person publiziert wurde, zitierst du den Namen der Organisation als Autor.</a:t>
            </a:r>
            <a:endParaRPr>
              <a:highlight>
                <a:srgbClr val="FFFFFF"/>
              </a:highlight>
            </a:endParaRPr>
          </a:p>
          <a:p>
            <a:pPr marL="0" lvl="0" indent="0" algn="l" rtl="0">
              <a:spcBef>
                <a:spcPts val="0"/>
              </a:spcBef>
              <a:spcAft>
                <a:spcPts val="0"/>
              </a:spcAft>
              <a:buNone/>
            </a:pPr>
            <a:endParaRPr>
              <a:highlight>
                <a:srgbClr val="FFFFFF"/>
              </a:highlight>
            </a:endParaRPr>
          </a:p>
          <a:p>
            <a:pPr marL="457200" lvl="0" indent="-298450" algn="l" rtl="0">
              <a:spcBef>
                <a:spcPts val="0"/>
              </a:spcBef>
              <a:spcAft>
                <a:spcPts val="0"/>
              </a:spcAft>
              <a:buSzPts val="1100"/>
              <a:buChar char="●"/>
            </a:pPr>
            <a:r>
              <a:rPr lang="en-GB">
                <a:highlight>
                  <a:schemeClr val="lt1"/>
                </a:highlight>
              </a:rPr>
              <a:t>Ist für die Quelle kein/e Autor*in oder Organisation angegeben, kann stattdessen der Titel genannt werden. </a:t>
            </a:r>
            <a:endParaRPr>
              <a:highlight>
                <a:schemeClr val="lt1"/>
              </a:highlight>
            </a:endParaRPr>
          </a:p>
          <a:p>
            <a:pPr marL="0" lvl="0" indent="0" algn="l" rtl="0">
              <a:spcBef>
                <a:spcPts val="0"/>
              </a:spcBef>
              <a:spcAft>
                <a:spcPts val="0"/>
              </a:spcAft>
              <a:buNone/>
            </a:pPr>
            <a:endParaRPr>
              <a:highlight>
                <a:schemeClr val="lt1"/>
              </a:highlight>
            </a:endParaRPr>
          </a:p>
          <a:p>
            <a:pPr marL="0" lvl="0" indent="0" algn="l" rtl="0">
              <a:spcBef>
                <a:spcPts val="0"/>
              </a:spcBef>
              <a:spcAft>
                <a:spcPts val="0"/>
              </a:spcAft>
              <a:buNone/>
            </a:pPr>
            <a:endParaRPr>
              <a:highlight>
                <a:schemeClr val="lt1"/>
              </a:highlight>
            </a:endParaRPr>
          </a:p>
          <a:p>
            <a:pPr marL="0" lvl="0" indent="0" algn="l" rtl="0">
              <a:spcBef>
                <a:spcPts val="0"/>
              </a:spcBef>
              <a:spcAft>
                <a:spcPts val="0"/>
              </a:spcAft>
              <a:buNone/>
            </a:pPr>
            <a:br>
              <a:rPr lang="en-GB" sz="2800" b="1">
                <a:solidFill>
                  <a:srgbClr val="0D405F"/>
                </a:solidFill>
                <a:latin typeface="Open Sans"/>
                <a:ea typeface="Open Sans"/>
                <a:cs typeface="Open Sans"/>
                <a:sym typeface="Open Sans"/>
              </a:rPr>
            </a:br>
            <a:r>
              <a:rPr lang="en-GB" sz="2800" b="1">
                <a:solidFill>
                  <a:srgbClr val="0D405F"/>
                </a:solidFill>
                <a:latin typeface="Open Sans"/>
                <a:ea typeface="Open Sans"/>
                <a:cs typeface="Open Sans"/>
                <a:sym typeface="Open Sans"/>
              </a:rPr>
              <a:t> </a:t>
            </a:r>
            <a:r>
              <a:rPr lang="en-GB" sz="1400">
                <a:solidFill>
                  <a:srgbClr val="1B2B68"/>
                </a:solidFill>
                <a:highlight>
                  <a:schemeClr val="lt1"/>
                </a:highlight>
                <a:latin typeface="Times New Roman"/>
                <a:ea typeface="Times New Roman"/>
                <a:cs typeface="Times New Roman"/>
                <a:sym typeface="Times New Roman"/>
              </a:rPr>
              <a:t> </a:t>
            </a:r>
            <a:endParaRPr sz="2800" b="1">
              <a:solidFill>
                <a:srgbClr val="1B2B68"/>
              </a:solidFill>
              <a:latin typeface="Times New Roman"/>
              <a:ea typeface="Times New Roman"/>
              <a:cs typeface="Times New Roman"/>
              <a:sym typeface="Times New Roman"/>
            </a:endParaRPr>
          </a:p>
          <a:p>
            <a:pPr marL="0" lvl="0" indent="0" algn="l" rtl="0">
              <a:spcBef>
                <a:spcPts val="0"/>
              </a:spcBef>
              <a:spcAft>
                <a:spcPts val="0"/>
              </a:spcAft>
              <a:buNone/>
            </a:pPr>
            <a:endParaRPr>
              <a:highlight>
                <a:schemeClr val="lt1"/>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df3209e9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df3209e9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Bei der Deutschen Zitierweise werden </a:t>
            </a:r>
            <a:r>
              <a:rPr lang="en-GB" u="sng">
                <a:solidFill>
                  <a:schemeClr val="hlink"/>
                </a:solidFill>
                <a:hlinkClick r:id="rId3"/>
              </a:rPr>
              <a:t>Zitate</a:t>
            </a:r>
            <a:r>
              <a:rPr lang="en-GB"/>
              <a:t> und </a:t>
            </a:r>
            <a:r>
              <a:rPr lang="en-GB" u="sng">
                <a:solidFill>
                  <a:schemeClr val="hlink"/>
                </a:solidFill>
                <a:hlinkClick r:id="rId4"/>
              </a:rPr>
              <a:t>Paraphrasen</a:t>
            </a:r>
            <a:r>
              <a:rPr lang="en-GB"/>
              <a:t> mithilfe von Fußnoten gekennzeichnet. </a:t>
            </a:r>
            <a:br>
              <a:rPr lang="en-GB"/>
            </a:br>
            <a:endParaRPr/>
          </a:p>
          <a:p>
            <a:pPr marL="457200" lvl="0" indent="-298450" algn="l" rtl="0">
              <a:lnSpc>
                <a:spcPct val="100000"/>
              </a:lnSpc>
              <a:spcBef>
                <a:spcPts val="0"/>
              </a:spcBef>
              <a:spcAft>
                <a:spcPts val="0"/>
              </a:spcAft>
              <a:buSzPts val="1100"/>
              <a:buChar char="●"/>
            </a:pPr>
            <a:r>
              <a:rPr lang="en-GB">
                <a:highlight>
                  <a:srgbClr val="FFFFFF"/>
                </a:highlight>
              </a:rPr>
              <a:t>Die entsprechende </a:t>
            </a:r>
            <a:r>
              <a:rPr lang="en-GB" u="sng">
                <a:solidFill>
                  <a:schemeClr val="hlink"/>
                </a:solidFill>
                <a:highlight>
                  <a:srgbClr val="FFFFFF"/>
                </a:highlight>
                <a:hlinkClick r:id="rId5"/>
              </a:rPr>
              <a:t>Quellenangabe</a:t>
            </a:r>
            <a:r>
              <a:rPr lang="en-GB">
                <a:highlight>
                  <a:srgbClr val="FFFFFF"/>
                </a:highlight>
              </a:rPr>
              <a:t> befindet sich im Fußnotenbereich derselben Seite.</a:t>
            </a:r>
            <a:br>
              <a:rPr lang="en-GB">
                <a:highlight>
                  <a:srgbClr val="FFFFFF"/>
                </a:highlight>
              </a:rPr>
            </a:br>
            <a:endParaRPr>
              <a:highlight>
                <a:srgbClr val="FFFFFF"/>
              </a:highlight>
            </a:endParaRPr>
          </a:p>
          <a:p>
            <a:pPr marL="457200" lvl="0" indent="-298450" algn="l" rtl="0">
              <a:lnSpc>
                <a:spcPct val="100000"/>
              </a:lnSpc>
              <a:spcBef>
                <a:spcPts val="0"/>
              </a:spcBef>
              <a:spcAft>
                <a:spcPts val="0"/>
              </a:spcAft>
              <a:buSzPts val="1100"/>
              <a:buChar char="●"/>
            </a:pPr>
            <a:r>
              <a:rPr lang="en-GB"/>
              <a:t>Die Deutsche Zitierweise unterscheidet zwischen Vollbeleg und Kurzbeleg: Die erste Nennung einer Quelle wird als Vollbeleg angegeben,ab der zweiten Nennung als Kurzbeleg.</a:t>
            </a:r>
            <a:br>
              <a:rPr lang="en-GB"/>
            </a:br>
            <a:endParaRPr/>
          </a:p>
          <a:p>
            <a:pPr marL="457200" lvl="0" indent="-298450" algn="l" rtl="0">
              <a:lnSpc>
                <a:spcPct val="100000"/>
              </a:lnSpc>
              <a:spcBef>
                <a:spcPts val="0"/>
              </a:spcBef>
              <a:spcAft>
                <a:spcPts val="0"/>
              </a:spcAft>
              <a:buSzPts val="1100"/>
              <a:buChar char="●"/>
            </a:pPr>
            <a:r>
              <a:rPr lang="en-GB"/>
              <a:t>Am Ende der Arbeit </a:t>
            </a:r>
            <a:r>
              <a:rPr lang="en-GB">
                <a:highlight>
                  <a:srgbClr val="FFFFFF"/>
                </a:highlight>
              </a:rPr>
              <a:t>wird ein </a:t>
            </a:r>
            <a:r>
              <a:rPr lang="en-GB" u="sng">
                <a:solidFill>
                  <a:schemeClr val="hlink"/>
                </a:solidFill>
                <a:hlinkClick r:id="rId6"/>
              </a:rPr>
              <a:t>Literaturverzeichnis</a:t>
            </a:r>
            <a:r>
              <a:rPr lang="en-GB">
                <a:highlight>
                  <a:srgbClr val="FFFFFF"/>
                </a:highlight>
              </a:rPr>
              <a:t> benötigt.</a:t>
            </a:r>
            <a:br>
              <a:rPr lang="en-GB">
                <a:highlight>
                  <a:srgbClr val="FFFFFF"/>
                </a:highlight>
              </a:rPr>
            </a:br>
            <a:r>
              <a:rPr lang="en-GB">
                <a:highlight>
                  <a:srgbClr val="FFFFFF"/>
                </a:highlight>
              </a:rPr>
              <a:t> </a:t>
            </a:r>
            <a:endParaRPr/>
          </a:p>
          <a:p>
            <a:pPr marL="457200" lvl="0" indent="-298450" algn="l" rtl="0">
              <a:lnSpc>
                <a:spcPct val="100000"/>
              </a:lnSpc>
              <a:spcBef>
                <a:spcPts val="0"/>
              </a:spcBef>
              <a:spcAft>
                <a:spcPts val="0"/>
              </a:spcAft>
              <a:buSzPts val="1100"/>
              <a:buChar char="●"/>
            </a:pPr>
            <a:r>
              <a:rPr lang="en-GB"/>
              <a:t>Im Literaturverzeichnis am Ende der wissenschaftlichen Arbeit werden alle verwendeten Quellen alphabetisch und vollständig aufgelistet.</a:t>
            </a:r>
            <a:endParaRPr/>
          </a:p>
          <a:p>
            <a:pPr marL="0" lvl="0" indent="0" algn="l" rtl="0">
              <a:lnSpc>
                <a:spcPct val="100000"/>
              </a:lnSpc>
              <a:spcBef>
                <a:spcPts val="1200"/>
              </a:spcBef>
              <a:spcAft>
                <a:spcPts val="0"/>
              </a:spcAft>
              <a:buNone/>
            </a:pPr>
            <a:endParaRPr/>
          </a:p>
          <a:p>
            <a:pPr marL="0" lvl="0" indent="0" algn="l" rtl="0">
              <a:lnSpc>
                <a:spcPct val="100000"/>
              </a:lnSpc>
              <a:spcBef>
                <a:spcPts val="1200"/>
              </a:spcBef>
              <a:spcAft>
                <a:spcPts val="0"/>
              </a:spcAft>
              <a:buNone/>
            </a:pPr>
            <a:endParaRPr/>
          </a:p>
          <a:p>
            <a:pPr marL="0" lvl="0" indent="0" algn="l" rtl="0">
              <a:lnSpc>
                <a:spcPct val="100000"/>
              </a:lnSpc>
              <a:spcBef>
                <a:spcPts val="1200"/>
              </a:spcBef>
              <a:spcAft>
                <a:spcPts val="0"/>
              </a:spcAft>
              <a:buNone/>
            </a:pPr>
            <a:endParaRPr/>
          </a:p>
          <a:p>
            <a:pPr marL="457200" lvl="0" indent="0" algn="l" rtl="0">
              <a:spcBef>
                <a:spcPts val="1200"/>
              </a:spcBef>
              <a:spcAft>
                <a:spcPts val="0"/>
              </a:spcAft>
              <a:buNone/>
            </a:pPr>
            <a:endParaRPr>
              <a:highlight>
                <a:srgbClr val="FFFFFF"/>
              </a:highlight>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4dbcda309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4dbcda30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highlight>
                  <a:schemeClr val="lt1"/>
                </a:highlight>
              </a:rPr>
              <a:t>In diesem Video wird gezeigt, wie mit Microsoft Word schnell und einfach Fußnoten in wissenschaftliche Arbeiten eingefügt und formatiert werden können. </a:t>
            </a:r>
            <a:endParaRPr>
              <a:highlight>
                <a:schemeClr val="lt1"/>
              </a:highlight>
            </a:endParaRPr>
          </a:p>
          <a:p>
            <a:pPr marL="0" lvl="0" indent="0" algn="l" rtl="0">
              <a:spcBef>
                <a:spcPts val="0"/>
              </a:spcBef>
              <a:spcAft>
                <a:spcPts val="0"/>
              </a:spcAft>
              <a:buNone/>
            </a:pPr>
            <a:br>
              <a:rPr lang="en-GB" sz="2800" b="1">
                <a:solidFill>
                  <a:srgbClr val="0D405F"/>
                </a:solidFill>
                <a:latin typeface="Open Sans"/>
                <a:ea typeface="Open Sans"/>
                <a:cs typeface="Open Sans"/>
                <a:sym typeface="Open Sans"/>
              </a:rPr>
            </a:br>
            <a:r>
              <a:rPr lang="en-GB" sz="2800" b="1">
                <a:solidFill>
                  <a:srgbClr val="0D405F"/>
                </a:solidFill>
                <a:latin typeface="Open Sans"/>
                <a:ea typeface="Open Sans"/>
                <a:cs typeface="Open Sans"/>
                <a:sym typeface="Open Sans"/>
              </a:rPr>
              <a:t> </a:t>
            </a:r>
            <a:r>
              <a:rPr lang="en-GB" sz="1400">
                <a:solidFill>
                  <a:srgbClr val="1B2B68"/>
                </a:solidFill>
                <a:highlight>
                  <a:schemeClr val="lt1"/>
                </a:highlight>
                <a:latin typeface="Times New Roman"/>
                <a:ea typeface="Times New Roman"/>
                <a:cs typeface="Times New Roman"/>
                <a:sym typeface="Times New Roman"/>
              </a:rPr>
              <a:t> </a:t>
            </a:r>
            <a:endParaRPr sz="2800" b="1">
              <a:solidFill>
                <a:srgbClr val="1B2B68"/>
              </a:solidFill>
              <a:latin typeface="Times New Roman"/>
              <a:ea typeface="Times New Roman"/>
              <a:cs typeface="Times New Roman"/>
              <a:sym typeface="Times New Roman"/>
            </a:endParaRPr>
          </a:p>
          <a:p>
            <a:pPr marL="0" lvl="0" indent="0" algn="l" rtl="0">
              <a:spcBef>
                <a:spcPts val="0"/>
              </a:spcBef>
              <a:spcAft>
                <a:spcPts val="0"/>
              </a:spcAft>
              <a:buNone/>
            </a:pPr>
            <a:endParaRPr>
              <a:highlight>
                <a:schemeClr val="lt1"/>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fd953ca0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fd953ca0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GB"/>
            </a:br>
            <a:br>
              <a:rPr lang="en-GB"/>
            </a:b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1825a625f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1825a625f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Jede Quelle, auf die im Text verwiesen wird, muss im </a:t>
            </a:r>
            <a:r>
              <a:rPr lang="en-GB" u="sng">
                <a:solidFill>
                  <a:schemeClr val="hlink"/>
                </a:solidFill>
                <a:hlinkClick r:id="rId3"/>
              </a:rPr>
              <a:t>Literaturverzeichnis</a:t>
            </a:r>
            <a:r>
              <a:rPr lang="en-GB"/>
              <a:t> aufgeführt werden. Das Literaturverzeichnis steht nach dem Fazit der wissenschaftlichen Arbeit und erhält einen Eintrag im Inhaltsverzeichnis.</a:t>
            </a:r>
            <a:br>
              <a:rPr lang="en-GB"/>
            </a:br>
            <a:endParaRPr/>
          </a:p>
          <a:p>
            <a:pPr marL="457200" lvl="0" indent="-298450" algn="l" rtl="0">
              <a:lnSpc>
                <a:spcPct val="100000"/>
              </a:lnSpc>
              <a:spcBef>
                <a:spcPts val="0"/>
              </a:spcBef>
              <a:spcAft>
                <a:spcPts val="0"/>
              </a:spcAft>
              <a:buSzPts val="1100"/>
              <a:buChar char="●"/>
            </a:pPr>
            <a:r>
              <a:rPr lang="en-GB">
                <a:highlight>
                  <a:srgbClr val="FFFFFF"/>
                </a:highlight>
              </a:rPr>
              <a:t>Der Vorteil der Deutschen Zitierweise liegt darin, dass die vollständige Quellenangabe schon im </a:t>
            </a:r>
            <a:r>
              <a:rPr lang="en-GB">
                <a:highlight>
                  <a:srgbClr val="FFFFFF"/>
                </a:highlight>
                <a:uFill>
                  <a:noFill/>
                </a:uFill>
                <a:hlinkClick r:id="rId4"/>
              </a:rPr>
              <a:t>Vollbeleg der Fußnote</a:t>
            </a:r>
            <a:r>
              <a:rPr lang="en-GB">
                <a:highlight>
                  <a:srgbClr val="FFFFFF"/>
                </a:highlight>
              </a:rPr>
              <a:t> angegeben wurde. Im Literaturverzeichnis müssen alle verwendeten Quellen im Text nur nochmals vollständig und alphabetisch aufgelistet werden.</a:t>
            </a:r>
            <a:br>
              <a:rPr lang="en-GB"/>
            </a:br>
            <a:endParaRPr/>
          </a:p>
          <a:p>
            <a:pPr marL="457200" lvl="0" indent="-298450" algn="l" rtl="0">
              <a:lnSpc>
                <a:spcPct val="100000"/>
              </a:lnSpc>
              <a:spcBef>
                <a:spcPts val="0"/>
              </a:spcBef>
              <a:spcAft>
                <a:spcPts val="0"/>
              </a:spcAft>
              <a:buSzPts val="1100"/>
              <a:buChar char="●"/>
            </a:pPr>
            <a:r>
              <a:rPr lang="en-GB"/>
              <a:t>Die genaue Formatierung der Quellenangaben ist abhängig von der Art der Quelle (z. B. </a:t>
            </a:r>
            <a:r>
              <a:rPr lang="en-GB" u="sng">
                <a:solidFill>
                  <a:schemeClr val="hlink"/>
                </a:solidFill>
                <a:hlinkClick r:id="rId5"/>
              </a:rPr>
              <a:t>Bücher</a:t>
            </a:r>
            <a:r>
              <a:rPr lang="en-GB"/>
              <a:t>, </a:t>
            </a:r>
            <a:r>
              <a:rPr lang="en-GB" u="sng">
                <a:solidFill>
                  <a:schemeClr val="hlink"/>
                </a:solidFill>
                <a:hlinkClick r:id="rId6"/>
              </a:rPr>
              <a:t>Zeitungen</a:t>
            </a:r>
            <a:r>
              <a:rPr lang="en-GB"/>
              <a:t>, </a:t>
            </a:r>
            <a:r>
              <a:rPr lang="en-GB" u="sng">
                <a:solidFill>
                  <a:schemeClr val="hlink"/>
                </a:solidFill>
                <a:hlinkClick r:id="rId7"/>
              </a:rPr>
              <a:t>Internetquellen</a:t>
            </a:r>
            <a:r>
              <a:rPr lang="en-GB"/>
              <a:t>, </a:t>
            </a:r>
            <a:r>
              <a:rPr lang="en-GB" u="sng">
                <a:solidFill>
                  <a:schemeClr val="hlink"/>
                </a:solidFill>
                <a:hlinkClick r:id="rId8"/>
              </a:rPr>
              <a:t>Fachzeitschriften</a:t>
            </a:r>
            <a:r>
              <a:rPr lang="en-GB"/>
              <a:t>, usw.).</a:t>
            </a:r>
            <a:endParaRPr sz="1200">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1825a625f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1825a625f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df3209e9f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df3209e9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Liegt das Buch als E-Book vor, muss die URL oder ein Digital Object Identifier (</a:t>
            </a:r>
            <a:r>
              <a:rPr lang="en-GB" u="sng">
                <a:solidFill>
                  <a:schemeClr val="hlink"/>
                </a:solidFill>
                <a:hlinkClick r:id="rId3"/>
              </a:rPr>
              <a:t>DOI</a:t>
            </a:r>
            <a:r>
              <a:rPr lang="en-GB"/>
              <a:t>) am Ende der Quellenangabe hinzugefügt werden. Falls vorhanden, sollte der DOI anstelle der URL genutzt werden.</a:t>
            </a:r>
            <a:br>
              <a:rPr lang="en-GB"/>
            </a:br>
            <a:endParaRPr/>
          </a:p>
          <a:p>
            <a:pPr marL="0" lvl="0" indent="0" algn="l" rtl="0">
              <a:spcBef>
                <a:spcPts val="12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149ada1fa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149ada1f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Ein Sammelband ist eine Sammlung von mehreren Texten zu einer bestimmten Thematik und wird auch als Sammelwerk oder Herausgeberwerk bezeichnet. Die einzelnen Kapitel sind dabei von verschiedenen Autor*innen verfasst. Sie werden von einem oder mehreren Herausgebenden ausgewählt und veröffentlicht.</a:t>
            </a:r>
            <a:endParaRPr/>
          </a:p>
          <a:p>
            <a:pPr marL="0" lvl="0" indent="0" algn="l" rtl="0">
              <a:spcBef>
                <a:spcPts val="120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71825a625f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71825a625f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Artikel aus wissenschaftlichen Zeitschriften sind häufig online verfügbar, Open-Access-Zeitschriften meist ausschließlich.</a:t>
            </a:r>
            <a:br>
              <a:rPr lang="en-GB"/>
            </a:br>
            <a:endParaRPr/>
          </a:p>
          <a:p>
            <a:pPr marL="457200" lvl="0" indent="-298450" algn="l" rtl="0">
              <a:lnSpc>
                <a:spcPct val="100000"/>
              </a:lnSpc>
              <a:spcBef>
                <a:spcPts val="0"/>
              </a:spcBef>
              <a:spcAft>
                <a:spcPts val="0"/>
              </a:spcAft>
              <a:buSzPts val="1100"/>
              <a:buChar char="●"/>
            </a:pPr>
            <a:r>
              <a:rPr lang="en-GB"/>
              <a:t>Oft sind Artikel aus Fachzeitschriften als </a:t>
            </a:r>
            <a:r>
              <a:rPr lang="en-GB" u="sng">
                <a:solidFill>
                  <a:schemeClr val="hlink"/>
                </a:solidFill>
                <a:hlinkClick r:id="rId3"/>
              </a:rPr>
              <a:t>PDF-Datei</a:t>
            </a:r>
            <a:r>
              <a:rPr lang="en-GB"/>
              <a:t> verfügbar. Ist die PDF-Datei identisch mit der gedruckten Version, zitierst du diese wie die Printversion des Artikels.</a:t>
            </a:r>
            <a:br>
              <a:rPr lang="en-GB"/>
            </a:br>
            <a:endParaRPr/>
          </a:p>
          <a:p>
            <a:pPr marL="457200" lvl="0" indent="-298450" algn="l" rtl="0">
              <a:lnSpc>
                <a:spcPct val="100000"/>
              </a:lnSpc>
              <a:spcBef>
                <a:spcPts val="0"/>
              </a:spcBef>
              <a:spcAft>
                <a:spcPts val="0"/>
              </a:spcAft>
              <a:buSzPts val="1100"/>
              <a:buChar char="●"/>
            </a:pPr>
            <a:r>
              <a:rPr lang="en-GB"/>
              <a:t>Liegt der Artikel nicht als gedruckte Version vor, muss zusätzlich die URL des Artikels am Ende der Quellenangabe hinzugefügt werden.</a:t>
            </a:r>
            <a:br>
              <a:rPr lang="en-GB"/>
            </a:br>
            <a:endParaRPr/>
          </a:p>
          <a:p>
            <a:pPr marL="457200" lvl="0" indent="-298450" algn="l" rtl="0">
              <a:lnSpc>
                <a:spcPct val="100000"/>
              </a:lnSpc>
              <a:spcBef>
                <a:spcPts val="0"/>
              </a:spcBef>
              <a:spcAft>
                <a:spcPts val="0"/>
              </a:spcAft>
              <a:buSzPts val="1100"/>
              <a:buChar char="●"/>
            </a:pPr>
            <a:r>
              <a:rPr lang="en-GB"/>
              <a:t>Zeitschriftenartikel können zudem mit einem </a:t>
            </a:r>
            <a:r>
              <a:rPr lang="en-GB" u="sng">
                <a:solidFill>
                  <a:schemeClr val="hlink"/>
                </a:solidFill>
                <a:hlinkClick r:id="rId4"/>
              </a:rPr>
              <a:t>DOI</a:t>
            </a:r>
            <a:r>
              <a:rPr lang="en-GB"/>
              <a:t> (Digital Object Identifier) versehen sein. Falls vorhanden, sollte dieser anstelle der URL genutzt werden.</a:t>
            </a:r>
            <a:br>
              <a:rPr lang="en-GB"/>
            </a:br>
            <a:endParaRPr/>
          </a:p>
          <a:p>
            <a:pPr marL="457200" lvl="0" indent="0" algn="l" rtl="0">
              <a:lnSpc>
                <a:spcPct val="100000"/>
              </a:lnSpc>
              <a:spcBef>
                <a:spcPts val="1200"/>
              </a:spcBef>
              <a:spcAft>
                <a:spcPts val="120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149ada1fa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149ada1f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Für Internetquellen muss immer eine URL angegeben werden.</a:t>
            </a:r>
            <a:br>
              <a:rPr lang="en-GB"/>
            </a:br>
            <a:endParaRPr/>
          </a:p>
          <a:p>
            <a:pPr marL="457200" lvl="0" indent="-298450" algn="l" rtl="0">
              <a:spcBef>
                <a:spcPts val="0"/>
              </a:spcBef>
              <a:spcAft>
                <a:spcPts val="0"/>
              </a:spcAft>
              <a:buSzPts val="1100"/>
              <a:buChar char="●"/>
            </a:pPr>
            <a:r>
              <a:rPr lang="en-GB"/>
              <a:t>Zudem solltest du ein Zugriffsdatum angeben, da sich Internetquellen (z. B. </a:t>
            </a:r>
            <a:r>
              <a:rPr lang="en-GB" u="sng">
                <a:solidFill>
                  <a:schemeClr val="hlink"/>
                </a:solidFill>
                <a:hlinkClick r:id="rId3"/>
              </a:rPr>
              <a:t>Wikipedia-Artikeln</a:t>
            </a:r>
            <a:r>
              <a:rPr lang="en-GB"/>
              <a:t>) regelmäßig ändern können.</a:t>
            </a:r>
            <a:br>
              <a:rPr lang="en-GB"/>
            </a:b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149ada1fa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149ada1fa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highlight>
                  <a:srgbClr val="FFFFFF"/>
                </a:highlight>
              </a:rPr>
              <a:t>Wurde der Zeitungsartikel online abgerufen, sollte zusätzlich die URL am Ende deiner Quellenangabe hinzugefügt werden.</a:t>
            </a:r>
            <a:br>
              <a:rPr lang="en-GB">
                <a:highlight>
                  <a:srgbClr val="FFFFFF"/>
                </a:highlight>
              </a:rPr>
            </a:br>
            <a:endParaRPr>
              <a:highlight>
                <a:srgbClr val="FFFFFF"/>
              </a:highlight>
            </a:endParaRPr>
          </a:p>
          <a:p>
            <a:pPr marL="0" lvl="0" indent="0" algn="l" rtl="0">
              <a:spcBef>
                <a:spcPts val="0"/>
              </a:spcBef>
              <a:spcAft>
                <a:spcPts val="0"/>
              </a:spcAft>
              <a:buNone/>
            </a:pPr>
            <a:endParaRPr>
              <a:highlight>
                <a:srgbClr val="FFFFFF"/>
              </a:highligh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fd953ca0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fd953ca0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highlight>
                  <a:schemeClr val="lt1"/>
                </a:highlight>
              </a:rPr>
              <a:t>Wurde die Studienarbeit online abgerufen, sollte zusätzlich die URL am Ende deiner Quellenangabe hinzugefügt werden.</a:t>
            </a:r>
            <a:endParaRPr sz="1200">
              <a:solidFill>
                <a:srgbClr val="1B2B68"/>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fd953ca0b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fd953ca0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149ada1fa_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149ada1fa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Beim Zitieren von Filmen wird der/die Produzent*in als Autor angegeben.</a:t>
            </a:r>
            <a:endParaRPr/>
          </a:p>
          <a:p>
            <a:pPr marL="0" lvl="0" indent="0" algn="l" rtl="0">
              <a:spcBef>
                <a:spcPts val="0"/>
              </a:spcBef>
              <a:spcAft>
                <a:spcPts val="0"/>
              </a:spcAft>
              <a:buNone/>
            </a:pPr>
            <a:br>
              <a:rPr lang="en-GB"/>
            </a:br>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4dbcda309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4dbcda309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Beim Zitieren von YouTube-Videos wird der/die Ersteller*in als Autor angegeben.</a:t>
            </a:r>
            <a:br>
              <a:rPr lang="en-GB"/>
            </a:br>
            <a:br>
              <a:rPr lang="en-GB"/>
            </a:br>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149ada1fa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149ada1fa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Mehrere Autor*innen werden im Literaturverzeichnis durch Schrägstriche voneinander getrennt.</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GB">
                <a:highlight>
                  <a:srgbClr val="FFFFFF"/>
                </a:highlight>
              </a:rPr>
              <a:t>Genau wie bei den Vollbelegen ist auch hier die Unterscheidung zwischen Autor*in1 und den weiteren Autor*innen wichtig . Bei dem ersten Autor bzw. Der ersten Autorin wird erst der Nachname und dann der Vorname genannt. Ab dem zweiten Autor bzw. Der zweiten Autorin wird der Vorname zuerst genannt. </a:t>
            </a:r>
            <a:br>
              <a:rPr lang="en-GB">
                <a:highlight>
                  <a:srgbClr val="FFFFFF"/>
                </a:highlight>
              </a:rPr>
            </a:br>
            <a:endParaRPr>
              <a:highlight>
                <a:srgbClr val="FFFFFF"/>
              </a:highlight>
            </a:endParaRPr>
          </a:p>
          <a:p>
            <a:pPr marL="457200" lvl="0" indent="-298450" algn="l" rtl="0">
              <a:spcBef>
                <a:spcPts val="0"/>
              </a:spcBef>
              <a:spcAft>
                <a:spcPts val="0"/>
              </a:spcAft>
              <a:buSzPts val="1100"/>
              <a:buChar char="●"/>
            </a:pPr>
            <a:r>
              <a:rPr lang="en-GB"/>
              <a:t>Im Literaturverzeichnis werden alle Autor*innen angegeben. Die </a:t>
            </a:r>
            <a:r>
              <a:rPr lang="en-GB">
                <a:highlight>
                  <a:schemeClr val="lt1"/>
                </a:highlight>
              </a:rPr>
              <a:t>Kürzung </a:t>
            </a:r>
            <a:r>
              <a:rPr lang="en-GB" u="sng">
                <a:solidFill>
                  <a:schemeClr val="hlink"/>
                </a:solidFill>
                <a:highlight>
                  <a:schemeClr val="lt1"/>
                </a:highlight>
                <a:hlinkClick r:id="rId3"/>
              </a:rPr>
              <a:t>et al.</a:t>
            </a:r>
            <a:r>
              <a:rPr lang="en-GB">
                <a:highlight>
                  <a:schemeClr val="lt1"/>
                </a:highlight>
              </a:rPr>
              <a:t> wird im Literaturverzeichnis nicht verwendet. </a:t>
            </a:r>
            <a:br>
              <a:rPr lang="en-GB"/>
            </a:br>
            <a:endParaRPr/>
          </a:p>
          <a:p>
            <a:pPr marL="457200" lvl="0" indent="-298450" algn="l" rtl="0">
              <a:spcBef>
                <a:spcPts val="0"/>
              </a:spcBef>
              <a:spcAft>
                <a:spcPts val="0"/>
              </a:spcAft>
              <a:buSzPts val="1100"/>
              <a:buChar char="●"/>
            </a:pPr>
            <a:r>
              <a:rPr lang="en-GB">
                <a:highlight>
                  <a:schemeClr val="lt1"/>
                </a:highlight>
              </a:rPr>
              <a:t>Je nach Universitätsrichtlinien kann es unterschiedliche Schreibweisen geben.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1825a625f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1825a625f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Bei einer wissenschaftlichen Arbeit wird </a:t>
            </a:r>
            <a:r>
              <a:rPr lang="en-GB" u="sng">
                <a:solidFill>
                  <a:schemeClr val="hlink"/>
                </a:solidFill>
                <a:hlinkClick r:id="rId3"/>
              </a:rPr>
              <a:t>richtiges Zitieren</a:t>
            </a:r>
            <a:r>
              <a:rPr lang="en-GB"/>
              <a:t> vorausgesetzt. </a:t>
            </a:r>
            <a:r>
              <a:rPr lang="en-GB">
                <a:highlight>
                  <a:schemeClr val="lt1"/>
                </a:highlight>
              </a:rPr>
              <a:t>Für alle Informationen, die von anderen Forschenden stammen, muss die jeweilige Quelle angegeben werden.</a:t>
            </a:r>
            <a:br>
              <a:rPr lang="en-GB">
                <a:highlight>
                  <a:schemeClr val="lt1"/>
                </a:highlight>
              </a:rPr>
            </a:br>
            <a:endParaRPr/>
          </a:p>
          <a:p>
            <a:pPr marL="457200" lvl="0" indent="-298450" algn="l" rtl="0">
              <a:lnSpc>
                <a:spcPct val="100000"/>
              </a:lnSpc>
              <a:spcBef>
                <a:spcPts val="0"/>
              </a:spcBef>
              <a:spcAft>
                <a:spcPts val="0"/>
              </a:spcAft>
              <a:buSzPts val="1100"/>
              <a:buChar char="●"/>
            </a:pPr>
            <a:r>
              <a:rPr lang="en-GB"/>
              <a:t>Alle im Text verwendeten Quellen müssen mit einem direkten Verweis </a:t>
            </a:r>
            <a:r>
              <a:rPr lang="en-GB">
                <a:uFill>
                  <a:noFill/>
                </a:uFill>
                <a:hlinkClick r:id="rId4"/>
              </a:rPr>
              <a:t>im Text</a:t>
            </a:r>
            <a:r>
              <a:rPr lang="en-GB"/>
              <a:t> und einem Eintrag im </a:t>
            </a:r>
            <a:r>
              <a:rPr lang="en-GB">
                <a:uFill>
                  <a:noFill/>
                </a:uFill>
                <a:hlinkClick r:id="rId5"/>
              </a:rPr>
              <a:t>Literaturverzeichnis</a:t>
            </a:r>
            <a:r>
              <a:rPr lang="en-GB"/>
              <a:t> gekennzeichnet werden. </a:t>
            </a:r>
            <a:r>
              <a:rPr lang="en-GB">
                <a:highlight>
                  <a:schemeClr val="lt1"/>
                </a:highlight>
              </a:rPr>
              <a:t>So können die Quellen nachverfolgt und ausfindig gemacht werden. </a:t>
            </a:r>
            <a:br>
              <a:rPr lang="en-GB">
                <a:highlight>
                  <a:schemeClr val="lt1"/>
                </a:highlight>
              </a:rPr>
            </a:br>
            <a:endParaRPr>
              <a:highlight>
                <a:schemeClr val="lt1"/>
              </a:highlight>
            </a:endParaRPr>
          </a:p>
          <a:p>
            <a:pPr marL="457200" lvl="0" indent="-298450" algn="l" rtl="0">
              <a:lnSpc>
                <a:spcPct val="100000"/>
              </a:lnSpc>
              <a:spcBef>
                <a:spcPts val="0"/>
              </a:spcBef>
              <a:spcAft>
                <a:spcPts val="0"/>
              </a:spcAft>
              <a:buSzPts val="1100"/>
              <a:buChar char="●"/>
            </a:pPr>
            <a:r>
              <a:rPr lang="en-GB">
                <a:highlight>
                  <a:schemeClr val="lt1"/>
                </a:highlight>
              </a:rPr>
              <a:t>Unvollständige oder fehlende Quellenangaben gelten als </a:t>
            </a:r>
            <a:r>
              <a:rPr lang="en-GB" u="sng">
                <a:solidFill>
                  <a:schemeClr val="hlink"/>
                </a:solidFill>
                <a:highlight>
                  <a:schemeClr val="lt1"/>
                </a:highlight>
                <a:hlinkClick r:id="rId6"/>
              </a:rPr>
              <a:t>Plagiat</a:t>
            </a:r>
            <a:r>
              <a:rPr lang="en-GB">
                <a:highlight>
                  <a:schemeClr val="lt1"/>
                </a:highlight>
              </a:rPr>
              <a:t>. Plagiat gilt als ‚geistiger Diebstahl‘ und hat Konsequenzen (Punktabzug, Nichtbestehen der Arbeit, Exmatrikulation).</a:t>
            </a:r>
            <a:endParaRPr>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df3209e9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df3209e9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df3209e9f_0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df3209e9f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Scribbr stellt qualitative Artikel, Literatur-Generatoren und Anleitungen zum richtigen Zitieren kostenlos zur Verfügung. Jeden Monat nutzen über 2 Millionen Studierende diese Unterlagen.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df3209e9f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df3209e9f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ef070d52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ef070d52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Diese Präsentation bearbeiten:</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GB"/>
              <a:t>Auf </a:t>
            </a:r>
            <a:r>
              <a:rPr lang="en-GB">
                <a:highlight>
                  <a:schemeClr val="lt1"/>
                </a:highlight>
              </a:rPr>
              <a:t>‚Datei‘ </a:t>
            </a:r>
            <a:r>
              <a:rPr lang="en-GB"/>
              <a:t>links oben in der Ecke klicken.</a:t>
            </a:r>
            <a:endParaRPr/>
          </a:p>
          <a:p>
            <a:pPr marL="457200" lvl="0" indent="-298450" algn="l" rtl="0">
              <a:spcBef>
                <a:spcPts val="0"/>
              </a:spcBef>
              <a:spcAft>
                <a:spcPts val="0"/>
              </a:spcAft>
              <a:buSzPts val="1100"/>
              <a:buAutoNum type="arabicPeriod"/>
            </a:pPr>
            <a:r>
              <a:rPr lang="en-GB"/>
              <a:t>Auf ‚Eine Kopie erstellen‘</a:t>
            </a:r>
            <a:r>
              <a:rPr lang="en-GB">
                <a:highlight>
                  <a:schemeClr val="lt1"/>
                </a:highlight>
              </a:rPr>
              <a:t> klicken.</a:t>
            </a:r>
            <a:endParaRPr/>
          </a:p>
          <a:p>
            <a:pPr marL="457200" lvl="0" indent="-298450" algn="l" rtl="0">
              <a:spcBef>
                <a:spcPts val="0"/>
              </a:spcBef>
              <a:spcAft>
                <a:spcPts val="0"/>
              </a:spcAft>
              <a:buSzPts val="1100"/>
              <a:buAutoNum type="arabicPeriod"/>
            </a:pPr>
            <a:r>
              <a:rPr lang="en-GB">
                <a:highlight>
                  <a:schemeClr val="lt1"/>
                </a:highlight>
              </a:rPr>
              <a:t>‚Ganze Präsentation‘ auswählen.</a:t>
            </a:r>
            <a:endParaRPr/>
          </a:p>
          <a:p>
            <a:pPr marL="457200" lvl="0" indent="-298450" algn="l" rtl="0">
              <a:spcBef>
                <a:spcPts val="0"/>
              </a:spcBef>
              <a:spcAft>
                <a:spcPts val="0"/>
              </a:spcAft>
              <a:buSzPts val="1100"/>
              <a:buAutoNum type="arabicPeriod"/>
            </a:pPr>
            <a:r>
              <a:rPr lang="en-GB"/>
              <a:t>Die Präsentation im persönlichen Google Drive speichern.</a:t>
            </a:r>
            <a:endParaRPr/>
          </a:p>
          <a:p>
            <a:pPr marL="457200" lvl="0" indent="-298450" algn="l" rtl="0">
              <a:spcBef>
                <a:spcPts val="0"/>
              </a:spcBef>
              <a:spcAft>
                <a:spcPts val="0"/>
              </a:spcAft>
              <a:buSzPts val="1100"/>
              <a:buAutoNum type="arabicPeriod"/>
            </a:pPr>
            <a:r>
              <a:rPr lang="en-GB"/>
              <a:t>Nun können Sie die Kopie dieser Vorlesungsfolien bearbeiten!</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291393b5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291393b5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1000"/>
              </a:spcBef>
              <a:spcAft>
                <a:spcPts val="0"/>
              </a:spcAft>
              <a:buSzPts val="1100"/>
              <a:buChar char="●"/>
            </a:pPr>
            <a:r>
              <a:rPr lang="en-GB">
                <a:highlight>
                  <a:schemeClr val="lt1"/>
                </a:highlight>
              </a:rPr>
              <a:t>Bei der Deutschen Zitierweise gibt es keine festen Vorgaben einer Organisation. Daher kann es je nach Universität leichte Unterschiede in den Vorgaben zur Deutschen Zitierweise geben.  </a:t>
            </a:r>
            <a:endParaRPr>
              <a:highlight>
                <a:schemeClr val="lt1"/>
              </a:highlight>
            </a:endParaRPr>
          </a:p>
          <a:p>
            <a:pPr marL="457200" lvl="0" indent="-298450" algn="l" rtl="0">
              <a:lnSpc>
                <a:spcPct val="100000"/>
              </a:lnSpc>
              <a:spcBef>
                <a:spcPts val="1600"/>
              </a:spcBef>
              <a:spcAft>
                <a:spcPts val="0"/>
              </a:spcAft>
              <a:buSzPts val="1100"/>
              <a:buChar char="●"/>
            </a:pPr>
            <a:r>
              <a:rPr lang="en-GB">
                <a:highlight>
                  <a:schemeClr val="lt1"/>
                </a:highlight>
              </a:rPr>
              <a:t>Die Hauptregeln der Deutschen Zitierweise sind jedoch immer gleich:</a:t>
            </a:r>
            <a:endParaRPr>
              <a:highlight>
                <a:schemeClr val="lt1"/>
              </a:highlight>
            </a:endParaRPr>
          </a:p>
          <a:p>
            <a:pPr marL="457200" lvl="0" indent="0" algn="l" rtl="0">
              <a:lnSpc>
                <a:spcPct val="100000"/>
              </a:lnSpc>
              <a:spcBef>
                <a:spcPts val="1600"/>
              </a:spcBef>
              <a:spcAft>
                <a:spcPts val="0"/>
              </a:spcAft>
              <a:buNone/>
            </a:pPr>
            <a:r>
              <a:rPr lang="en-GB">
                <a:highlight>
                  <a:schemeClr val="lt1"/>
                </a:highlight>
              </a:rPr>
              <a:t>→ Wird eine Quelle zum ersten Mal genannt, wird ein Vollbeleg angegeben.</a:t>
            </a:r>
            <a:endParaRPr>
              <a:highlight>
                <a:schemeClr val="lt1"/>
              </a:highlight>
            </a:endParaRPr>
          </a:p>
          <a:p>
            <a:pPr marL="457200" lvl="0" indent="0" algn="l" rtl="0">
              <a:lnSpc>
                <a:spcPct val="100000"/>
              </a:lnSpc>
              <a:spcBef>
                <a:spcPts val="1600"/>
              </a:spcBef>
              <a:spcAft>
                <a:spcPts val="0"/>
              </a:spcAft>
              <a:buNone/>
            </a:pPr>
            <a:r>
              <a:rPr lang="en-GB">
                <a:highlight>
                  <a:schemeClr val="lt1"/>
                </a:highlight>
              </a:rPr>
              <a:t>→ Bei jeder weiteren Nennung einer Quelle wird ein Kurzbeleg genannt.</a:t>
            </a:r>
            <a:endParaRPr>
              <a:highlight>
                <a:schemeClr val="lt1"/>
              </a:highlight>
            </a:endParaRPr>
          </a:p>
          <a:p>
            <a:pPr marL="457200" lvl="0" indent="0" algn="l" rtl="0">
              <a:lnSpc>
                <a:spcPct val="100000"/>
              </a:lnSpc>
              <a:spcBef>
                <a:spcPts val="1600"/>
              </a:spcBef>
              <a:spcAft>
                <a:spcPts val="0"/>
              </a:spcAft>
              <a:buNone/>
            </a:pPr>
            <a:r>
              <a:rPr lang="en-GB"/>
              <a:t>→ Der Vollbeleg sieht je nach Art der Quelle unterschiedlich aus </a:t>
            </a:r>
            <a:r>
              <a:rPr lang="en-GB">
                <a:highlight>
                  <a:schemeClr val="lt1"/>
                </a:highlight>
              </a:rPr>
              <a:t>(z. B. Buch, Zeitschrift, Internetquellen).</a:t>
            </a:r>
            <a:br>
              <a:rPr lang="en-GB">
                <a:highlight>
                  <a:schemeClr val="lt1"/>
                </a:highlight>
              </a:rPr>
            </a:br>
            <a:endParaRPr>
              <a:highlight>
                <a:srgbClr val="FFFFFF"/>
              </a:highlight>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4dbcda309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4dbcda309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highlight>
                  <a:schemeClr val="lt1"/>
                </a:highlight>
              </a:rPr>
              <a:t>Die folgenden Folien zeigen Beispiele für Vollbelege und Kurzbelege von verschiedenen Quellenarten.</a:t>
            </a:r>
            <a:endParaRPr>
              <a:highlight>
                <a:schemeClr val="lt1"/>
              </a:highlight>
            </a:endParaRPr>
          </a:p>
          <a:p>
            <a:pPr marL="457200" lvl="0" indent="0" algn="l" rtl="0">
              <a:spcBef>
                <a:spcPts val="0"/>
              </a:spcBef>
              <a:spcAft>
                <a:spcPts val="0"/>
              </a:spcAft>
              <a:buNone/>
            </a:pPr>
            <a:endParaRPr>
              <a:highlight>
                <a:srgbClr val="FFFFFF"/>
              </a:highlight>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fd942b3f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fd942b3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80000"/>
              </a:lnSpc>
              <a:spcBef>
                <a:spcPts val="0"/>
              </a:spcBef>
              <a:spcAft>
                <a:spcPts val="0"/>
              </a:spcAft>
              <a:buSzPts val="1100"/>
              <a:buChar char="●"/>
            </a:pPr>
            <a:r>
              <a:rPr lang="en-GB"/>
              <a:t>Für Vollbelege von Büchern wird der/die Autor*in, der Titel des Buches, ggf. das Band, ggf. die Auflage, der Erscheinungsort, der Verlag, das Erscheinungsjahr sowie die genaue Seitenzahl angegeben. </a:t>
            </a:r>
            <a:endParaRPr/>
          </a:p>
          <a:p>
            <a:pPr marL="457200" lvl="0" indent="-298450" algn="l" rtl="0">
              <a:lnSpc>
                <a:spcPct val="180000"/>
              </a:lnSpc>
              <a:spcBef>
                <a:spcPts val="0"/>
              </a:spcBef>
              <a:spcAft>
                <a:spcPts val="0"/>
              </a:spcAft>
              <a:buSzPts val="1100"/>
              <a:buChar char="●"/>
            </a:pPr>
            <a:r>
              <a:rPr lang="en-GB"/>
              <a:t>Der Kurzbeleg besteht aus Autor*in, Jahr und Seitenzahl. </a:t>
            </a:r>
            <a:endParaRPr/>
          </a:p>
          <a:p>
            <a:pPr marL="457200" lvl="0" indent="-298450" algn="l" rtl="0">
              <a:lnSpc>
                <a:spcPct val="180000"/>
              </a:lnSpc>
              <a:spcBef>
                <a:spcPts val="0"/>
              </a:spcBef>
              <a:spcAft>
                <a:spcPts val="0"/>
              </a:spcAft>
              <a:buSzPts val="1100"/>
              <a:buChar char="●"/>
            </a:pPr>
            <a:r>
              <a:rPr lang="en-GB"/>
              <a:t>Bei </a:t>
            </a:r>
            <a:r>
              <a:rPr lang="en-GB" u="sng">
                <a:solidFill>
                  <a:schemeClr val="hlink"/>
                </a:solidFill>
                <a:hlinkClick r:id="rId3"/>
              </a:rPr>
              <a:t>indirekten Zitaten bzw. Paraphrasierungen</a:t>
            </a:r>
            <a:r>
              <a:rPr lang="en-GB"/>
              <a:t> wird der Zusatz </a:t>
            </a:r>
            <a:r>
              <a:rPr lang="en-GB" u="sng">
                <a:solidFill>
                  <a:schemeClr val="hlink"/>
                </a:solidFill>
                <a:hlinkClick r:id="rId4"/>
              </a:rPr>
              <a:t>Vgl.</a:t>
            </a:r>
            <a:r>
              <a:rPr lang="en-GB"/>
              <a:t> (= vergleiche) vor der Fußnote hinzugefügt. </a:t>
            </a:r>
            <a:endParaRPr/>
          </a:p>
          <a:p>
            <a:pPr marL="457200" lvl="0" indent="-298450" algn="l" rtl="0">
              <a:lnSpc>
                <a:spcPct val="180000"/>
              </a:lnSpc>
              <a:spcBef>
                <a:spcPts val="0"/>
              </a:spcBef>
              <a:spcAft>
                <a:spcPts val="0"/>
              </a:spcAft>
              <a:buSzPts val="1100"/>
              <a:buChar char="●"/>
            </a:pPr>
            <a:r>
              <a:rPr lang="en-GB" u="sng">
                <a:solidFill>
                  <a:schemeClr val="hlink"/>
                </a:solidFill>
                <a:hlinkClick r:id="rId5"/>
              </a:rPr>
              <a:t>Direkte Zitate</a:t>
            </a:r>
            <a:r>
              <a:rPr lang="en-GB"/>
              <a:t> werden mit Anführungszeichen gekennzeichnet. </a:t>
            </a:r>
            <a:endParaRPr/>
          </a:p>
          <a:p>
            <a:pPr marL="0" lvl="0" indent="0" algn="l" rtl="0">
              <a:lnSpc>
                <a:spcPct val="180000"/>
              </a:lnSpc>
              <a:spcBef>
                <a:spcPts val="1200"/>
              </a:spcBef>
              <a:spcAft>
                <a:spcPts val="0"/>
              </a:spcAft>
              <a:buNone/>
            </a:pPr>
            <a:endParaRPr/>
          </a:p>
          <a:p>
            <a:pPr marL="0" lvl="0" indent="0" algn="l" rtl="0">
              <a:lnSpc>
                <a:spcPct val="180000"/>
              </a:lnSpc>
              <a:spcBef>
                <a:spcPts val="1200"/>
              </a:spcBef>
              <a:spcAft>
                <a:spcPts val="0"/>
              </a:spcAft>
              <a:buNone/>
            </a:pPr>
            <a:endParaRPr/>
          </a:p>
          <a:p>
            <a:pPr marL="0" lvl="0" indent="0" algn="l" rtl="0">
              <a:lnSpc>
                <a:spcPct val="180000"/>
              </a:lnSpc>
              <a:spcBef>
                <a:spcPts val="1200"/>
              </a:spcBef>
              <a:spcAft>
                <a:spcPts val="120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fd942b3f7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fd942b3f7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80000"/>
              </a:lnSpc>
              <a:spcBef>
                <a:spcPts val="0"/>
              </a:spcBef>
              <a:spcAft>
                <a:spcPts val="0"/>
              </a:spcAft>
              <a:buSzPts val="1100"/>
              <a:buChar char="●"/>
            </a:pPr>
            <a:r>
              <a:rPr lang="en-GB"/>
              <a:t>Für Vollbelege von E-Books wird der/die Autor*in, der Titel des Buches, ggf. das Band, ggf. die Auflage, die URL oder den </a:t>
            </a:r>
            <a:r>
              <a:rPr lang="en-GB" u="sng">
                <a:solidFill>
                  <a:schemeClr val="hlink"/>
                </a:solidFill>
                <a:hlinkClick r:id="rId3"/>
              </a:rPr>
              <a:t>DOI</a:t>
            </a:r>
            <a:r>
              <a:rPr lang="en-GB"/>
              <a:t> sowie die genaue Seitenzahl angegeben. </a:t>
            </a:r>
            <a:endParaRPr/>
          </a:p>
          <a:p>
            <a:pPr marL="457200" lvl="0" indent="-298450" algn="l" rtl="0">
              <a:lnSpc>
                <a:spcPct val="180000"/>
              </a:lnSpc>
              <a:spcBef>
                <a:spcPts val="0"/>
              </a:spcBef>
              <a:spcAft>
                <a:spcPts val="0"/>
              </a:spcAft>
              <a:buSzPts val="1100"/>
              <a:buChar char="●"/>
            </a:pPr>
            <a:r>
              <a:rPr lang="en-GB"/>
              <a:t>Der Kurzbeleg besteht aus Autor*in, Jahr und Seitenzahl. </a:t>
            </a:r>
            <a:endParaRPr/>
          </a:p>
          <a:p>
            <a:pPr marL="0" lvl="0" indent="0" algn="l" rtl="0">
              <a:lnSpc>
                <a:spcPct val="180000"/>
              </a:lnSpc>
              <a:spcBef>
                <a:spcPts val="1200"/>
              </a:spcBef>
              <a:spcAft>
                <a:spcPts val="120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fd942b3f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fd942b3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80000"/>
              </a:lnSpc>
              <a:spcBef>
                <a:spcPts val="0"/>
              </a:spcBef>
              <a:spcAft>
                <a:spcPts val="0"/>
              </a:spcAft>
              <a:buSzPts val="1100"/>
              <a:buChar char="●"/>
            </a:pPr>
            <a:r>
              <a:rPr lang="en-GB"/>
              <a:t>Für Vollbelege von Kapiteln aus Sammelbänden wird der/die Autor*in des Kapitels, der Titel des Kapitels, der Name der Herausgebenden, der Titel des Sammelbandes, ggf. die Auflage, der Erscheinungsort, der Verlag, das Erscheinungsjahr sowie die genaue Seitenzahl angegeben. </a:t>
            </a:r>
            <a:endParaRPr/>
          </a:p>
          <a:p>
            <a:pPr marL="457200" lvl="0" indent="-298450" algn="l" rtl="0">
              <a:lnSpc>
                <a:spcPct val="180000"/>
              </a:lnSpc>
              <a:spcBef>
                <a:spcPts val="0"/>
              </a:spcBef>
              <a:spcAft>
                <a:spcPts val="0"/>
              </a:spcAft>
              <a:buSzPts val="1100"/>
              <a:buChar char="●"/>
            </a:pPr>
            <a:r>
              <a:rPr lang="en-GB"/>
              <a:t>Der Kurzbeleg besteht aus Autor*in, Jahr und Seitenzahl.</a:t>
            </a:r>
            <a:endParaRPr/>
          </a:p>
          <a:p>
            <a:pPr marL="0" lvl="0" indent="0" algn="l" rtl="0">
              <a:lnSpc>
                <a:spcPct val="180000"/>
              </a:lnSpc>
              <a:spcBef>
                <a:spcPts val="1200"/>
              </a:spcBef>
              <a:spcAft>
                <a:spcPts val="12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fd942b3f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fd942b3f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80000"/>
              </a:lnSpc>
              <a:spcBef>
                <a:spcPts val="0"/>
              </a:spcBef>
              <a:spcAft>
                <a:spcPts val="0"/>
              </a:spcAft>
              <a:buSzPts val="1100"/>
              <a:buChar char="●"/>
            </a:pPr>
            <a:r>
              <a:rPr lang="en-GB"/>
              <a:t>Für Vollbelege von Artikeln aus Fachzeitschriften wird der/die Autor*in, der Titel des Artikels, die Fachzeitschrift, der Erscheinungsort, der Jahrgang und die Nummer, das Erscheinungsjahr sowie die genaue Seitenzahl angegeben. </a:t>
            </a:r>
            <a:endParaRPr/>
          </a:p>
          <a:p>
            <a:pPr marL="457200" lvl="0" indent="-298450" algn="l" rtl="0">
              <a:lnSpc>
                <a:spcPct val="180000"/>
              </a:lnSpc>
              <a:spcBef>
                <a:spcPts val="0"/>
              </a:spcBef>
              <a:spcAft>
                <a:spcPts val="0"/>
              </a:spcAft>
              <a:buSzPts val="1100"/>
              <a:buChar char="●"/>
            </a:pPr>
            <a:r>
              <a:rPr lang="en-GB"/>
              <a:t>Der Kurzbeleg besteht aus Autor*in, Jahr und Seitenzahl. </a:t>
            </a:r>
            <a:endParaRPr/>
          </a:p>
          <a:p>
            <a:pPr marL="457200" lvl="0" indent="-298450" algn="l" rtl="0">
              <a:spcBef>
                <a:spcPts val="0"/>
              </a:spcBef>
              <a:spcAft>
                <a:spcPts val="0"/>
              </a:spcAft>
              <a:buSzPts val="1100"/>
              <a:buChar char="●"/>
            </a:pPr>
            <a:r>
              <a:rPr lang="en-GB">
                <a:highlight>
                  <a:schemeClr val="lt1"/>
                </a:highlight>
              </a:rPr>
              <a:t>Wurde die Zeitschrift online abgerufen, sollte zusätzlich die URL oder der </a:t>
            </a:r>
            <a:r>
              <a:rPr lang="en-GB" u="sng">
                <a:solidFill>
                  <a:schemeClr val="hlink"/>
                </a:solidFill>
                <a:highlight>
                  <a:schemeClr val="lt1"/>
                </a:highlight>
                <a:hlinkClick r:id="rId3"/>
              </a:rPr>
              <a:t>DOI</a:t>
            </a:r>
            <a:r>
              <a:rPr lang="en-GB">
                <a:highlight>
                  <a:schemeClr val="lt1"/>
                </a:highlight>
              </a:rPr>
              <a:t> vor der Seitenzahl im Vollbeleg hinzugefügt werden.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972000" y="2834125"/>
            <a:ext cx="7200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11"/>
          <p:cNvSpPr txBox="1">
            <a:spLocks noGrp="1"/>
          </p:cNvSpPr>
          <p:nvPr>
            <p:ph type="body" idx="1"/>
          </p:nvPr>
        </p:nvSpPr>
        <p:spPr>
          <a:xfrm>
            <a:off x="934075" y="1152475"/>
            <a:ext cx="32400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0" name="Google Shape;40;p11"/>
          <p:cNvSpPr txBox="1">
            <a:spLocks noGrp="1"/>
          </p:cNvSpPr>
          <p:nvPr>
            <p:ph type="body" idx="2"/>
          </p:nvPr>
        </p:nvSpPr>
        <p:spPr>
          <a:xfrm>
            <a:off x="4894075" y="1152475"/>
            <a:ext cx="32400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2"/>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dark)">
  <p:cSld name="TITLE_ONLY_1">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2000" y="555600"/>
            <a:ext cx="3240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7" name="Google Shape;47;p14"/>
          <p:cNvSpPr txBox="1">
            <a:spLocks noGrp="1"/>
          </p:cNvSpPr>
          <p:nvPr>
            <p:ph type="body" idx="1"/>
          </p:nvPr>
        </p:nvSpPr>
        <p:spPr>
          <a:xfrm>
            <a:off x="972000" y="1389600"/>
            <a:ext cx="3240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dark)">
  <p:cSld name="ONE_COLUMN_TEXT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5"/>
          <p:cNvSpPr txBox="1">
            <a:spLocks noGrp="1"/>
          </p:cNvSpPr>
          <p:nvPr>
            <p:ph type="title"/>
          </p:nvPr>
        </p:nvSpPr>
        <p:spPr>
          <a:xfrm>
            <a:off x="972000" y="555600"/>
            <a:ext cx="3240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0" name="Google Shape;50;p15"/>
          <p:cNvSpPr txBox="1">
            <a:spLocks noGrp="1"/>
          </p:cNvSpPr>
          <p:nvPr>
            <p:ph type="body" idx="1"/>
          </p:nvPr>
        </p:nvSpPr>
        <p:spPr>
          <a:xfrm>
            <a:off x="972000" y="1389600"/>
            <a:ext cx="3240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6"/>
          <p:cNvSpPr txBox="1">
            <a:spLocks noGrp="1"/>
          </p:cNvSpPr>
          <p:nvPr>
            <p:ph type="title"/>
          </p:nvPr>
        </p:nvSpPr>
        <p:spPr>
          <a:xfrm>
            <a:off x="488100" y="1233175"/>
            <a:ext cx="360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1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5" name="Google Shape;55;p16"/>
          <p:cNvSpPr txBox="1">
            <a:spLocks noGrp="1"/>
          </p:cNvSpPr>
          <p:nvPr>
            <p:ph type="body" idx="2"/>
          </p:nvPr>
        </p:nvSpPr>
        <p:spPr>
          <a:xfrm>
            <a:off x="5058000" y="724075"/>
            <a:ext cx="3600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p17"/>
          <p:cNvSpPr txBox="1">
            <a:spLocks noGrp="1"/>
          </p:cNvSpPr>
          <p:nvPr>
            <p:ph type="body" idx="1"/>
          </p:nvPr>
        </p:nvSpPr>
        <p:spPr>
          <a:xfrm>
            <a:off x="972000" y="4230575"/>
            <a:ext cx="54000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dark)">
  <p:cSld name="CAPTION_ONLY_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8"/>
          <p:cNvSpPr txBox="1">
            <a:spLocks noGrp="1"/>
          </p:cNvSpPr>
          <p:nvPr>
            <p:ph type="body" idx="1"/>
          </p:nvPr>
        </p:nvSpPr>
        <p:spPr>
          <a:xfrm>
            <a:off x="972000" y="4230575"/>
            <a:ext cx="54000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800"/>
              <a:buNone/>
              <a:defRPr>
                <a:solidFill>
                  <a:schemeClr val="lt1"/>
                </a:solidFill>
              </a:defRPr>
            </a:lvl1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sp>
        <p:nvSpPr>
          <p:cNvPr id="61" name="Google Shape;61;p19"/>
          <p:cNvSpPr txBox="1">
            <a:spLocks noGrp="1"/>
          </p:cNvSpPr>
          <p:nvPr>
            <p:ph type="title" hasCustomPrompt="1"/>
          </p:nvPr>
        </p:nvSpPr>
        <p:spPr>
          <a:xfrm>
            <a:off x="972000" y="1106125"/>
            <a:ext cx="72000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a:spLocks noGrp="1"/>
          </p:cNvSpPr>
          <p:nvPr>
            <p:ph type="body" idx="1"/>
          </p:nvPr>
        </p:nvSpPr>
        <p:spPr>
          <a:xfrm>
            <a:off x="972000" y="3152225"/>
            <a:ext cx="72000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rgbClr val="707DA7"/>
              </a:buClr>
              <a:buSzPts val="1800"/>
              <a:buChar char="●"/>
              <a:defRPr>
                <a:solidFill>
                  <a:srgbClr val="707DA7"/>
                </a:solidFill>
              </a:defRPr>
            </a:lvl1pPr>
            <a:lvl2pPr marL="914400" lvl="1" indent="-317500" algn="ctr">
              <a:spcBef>
                <a:spcPts val="1600"/>
              </a:spcBef>
              <a:spcAft>
                <a:spcPts val="0"/>
              </a:spcAft>
              <a:buClr>
                <a:srgbClr val="707DA7"/>
              </a:buClr>
              <a:buSzPts val="1400"/>
              <a:buChar char="○"/>
              <a:defRPr>
                <a:solidFill>
                  <a:srgbClr val="707DA7"/>
                </a:solidFill>
              </a:defRPr>
            </a:lvl2pPr>
            <a:lvl3pPr marL="1371600" lvl="2" indent="-317500" algn="ctr">
              <a:spcBef>
                <a:spcPts val="1600"/>
              </a:spcBef>
              <a:spcAft>
                <a:spcPts val="0"/>
              </a:spcAft>
              <a:buClr>
                <a:srgbClr val="707DA7"/>
              </a:buClr>
              <a:buSzPts val="1400"/>
              <a:buChar char="■"/>
              <a:defRPr>
                <a:solidFill>
                  <a:srgbClr val="707DA7"/>
                </a:solidFill>
              </a:defRPr>
            </a:lvl3pPr>
            <a:lvl4pPr marL="1828800" lvl="3" indent="-317500" algn="ctr">
              <a:spcBef>
                <a:spcPts val="1600"/>
              </a:spcBef>
              <a:spcAft>
                <a:spcPts val="0"/>
              </a:spcAft>
              <a:buClr>
                <a:srgbClr val="707DA7"/>
              </a:buClr>
              <a:buSzPts val="1400"/>
              <a:buChar char="●"/>
              <a:defRPr>
                <a:solidFill>
                  <a:srgbClr val="707DA7"/>
                </a:solidFill>
              </a:defRPr>
            </a:lvl4pPr>
            <a:lvl5pPr marL="2286000" lvl="4" indent="-317500" algn="ctr">
              <a:spcBef>
                <a:spcPts val="1600"/>
              </a:spcBef>
              <a:spcAft>
                <a:spcPts val="0"/>
              </a:spcAft>
              <a:buClr>
                <a:srgbClr val="707DA7"/>
              </a:buClr>
              <a:buSzPts val="1400"/>
              <a:buChar char="○"/>
              <a:defRPr>
                <a:solidFill>
                  <a:srgbClr val="707DA7"/>
                </a:solidFill>
              </a:defRPr>
            </a:lvl5pPr>
            <a:lvl6pPr marL="2743200" lvl="5" indent="-317500" algn="ctr">
              <a:spcBef>
                <a:spcPts val="1600"/>
              </a:spcBef>
              <a:spcAft>
                <a:spcPts val="0"/>
              </a:spcAft>
              <a:buClr>
                <a:srgbClr val="707DA7"/>
              </a:buClr>
              <a:buSzPts val="1400"/>
              <a:buChar char="■"/>
              <a:defRPr>
                <a:solidFill>
                  <a:srgbClr val="707DA7"/>
                </a:solidFill>
              </a:defRPr>
            </a:lvl6pPr>
            <a:lvl7pPr marL="3200400" lvl="6" indent="-317500" algn="ctr">
              <a:spcBef>
                <a:spcPts val="1600"/>
              </a:spcBef>
              <a:spcAft>
                <a:spcPts val="0"/>
              </a:spcAft>
              <a:buClr>
                <a:srgbClr val="707DA7"/>
              </a:buClr>
              <a:buSzPts val="1400"/>
              <a:buChar char="●"/>
              <a:defRPr>
                <a:solidFill>
                  <a:srgbClr val="707DA7"/>
                </a:solidFill>
              </a:defRPr>
            </a:lvl7pPr>
            <a:lvl8pPr marL="3657600" lvl="7" indent="-317500" algn="ctr">
              <a:spcBef>
                <a:spcPts val="1600"/>
              </a:spcBef>
              <a:spcAft>
                <a:spcPts val="0"/>
              </a:spcAft>
              <a:buClr>
                <a:srgbClr val="707DA7"/>
              </a:buClr>
              <a:buSzPts val="1400"/>
              <a:buChar char="○"/>
              <a:defRPr>
                <a:solidFill>
                  <a:srgbClr val="707DA7"/>
                </a:solidFill>
              </a:defRPr>
            </a:lvl8pPr>
            <a:lvl9pPr marL="4114800" lvl="8" indent="-317500" algn="ctr">
              <a:spcBef>
                <a:spcPts val="1600"/>
              </a:spcBef>
              <a:spcAft>
                <a:spcPts val="1600"/>
              </a:spcAft>
              <a:buClr>
                <a:srgbClr val="707DA7"/>
              </a:buClr>
              <a:buSzPts val="1400"/>
              <a:buChar char="■"/>
              <a:defRPr>
                <a:solidFill>
                  <a:srgbClr val="707DA7"/>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dark)">
  <p:cSld name="BIG_NUMBER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20"/>
          <p:cNvSpPr txBox="1">
            <a:spLocks noGrp="1"/>
          </p:cNvSpPr>
          <p:nvPr>
            <p:ph type="title" hasCustomPrompt="1"/>
          </p:nvPr>
        </p:nvSpPr>
        <p:spPr>
          <a:xfrm>
            <a:off x="972000" y="1106125"/>
            <a:ext cx="72000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a:spLocks noGrp="1"/>
          </p:cNvSpPr>
          <p:nvPr>
            <p:ph type="body" idx="1"/>
          </p:nvPr>
        </p:nvSpPr>
        <p:spPr>
          <a:xfrm>
            <a:off x="972000" y="3152225"/>
            <a:ext cx="72000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1600"/>
              </a:spcBef>
              <a:spcAft>
                <a:spcPts val="0"/>
              </a:spcAft>
              <a:buClr>
                <a:schemeClr val="lt1"/>
              </a:buClr>
              <a:buSzPts val="1400"/>
              <a:buChar char="○"/>
              <a:defRPr>
                <a:solidFill>
                  <a:schemeClr val="lt1"/>
                </a:solidFill>
              </a:defRPr>
            </a:lvl2pPr>
            <a:lvl3pPr marL="1371600" lvl="2" indent="-317500" algn="ctr" rtl="0">
              <a:spcBef>
                <a:spcPts val="1600"/>
              </a:spcBef>
              <a:spcAft>
                <a:spcPts val="0"/>
              </a:spcAft>
              <a:buClr>
                <a:schemeClr val="lt1"/>
              </a:buClr>
              <a:buSzPts val="1400"/>
              <a:buChar char="■"/>
              <a:defRPr>
                <a:solidFill>
                  <a:schemeClr val="lt1"/>
                </a:solidFill>
              </a:defRPr>
            </a:lvl3pPr>
            <a:lvl4pPr marL="1828800" lvl="3" indent="-317500" algn="ctr" rtl="0">
              <a:spcBef>
                <a:spcPts val="1600"/>
              </a:spcBef>
              <a:spcAft>
                <a:spcPts val="0"/>
              </a:spcAft>
              <a:buClr>
                <a:schemeClr val="lt1"/>
              </a:buClr>
              <a:buSzPts val="1400"/>
              <a:buChar char="●"/>
              <a:defRPr>
                <a:solidFill>
                  <a:schemeClr val="lt1"/>
                </a:solidFill>
              </a:defRPr>
            </a:lvl4pPr>
            <a:lvl5pPr marL="2286000" lvl="4" indent="-317500" algn="ctr" rtl="0">
              <a:spcBef>
                <a:spcPts val="1600"/>
              </a:spcBef>
              <a:spcAft>
                <a:spcPts val="0"/>
              </a:spcAft>
              <a:buClr>
                <a:schemeClr val="lt1"/>
              </a:buClr>
              <a:buSzPts val="1400"/>
              <a:buChar char="○"/>
              <a:defRPr>
                <a:solidFill>
                  <a:schemeClr val="lt1"/>
                </a:solidFill>
              </a:defRPr>
            </a:lvl5pPr>
            <a:lvl6pPr marL="2743200" lvl="5" indent="-317500" algn="ctr" rtl="0">
              <a:spcBef>
                <a:spcPts val="1600"/>
              </a:spcBef>
              <a:spcAft>
                <a:spcPts val="0"/>
              </a:spcAft>
              <a:buClr>
                <a:schemeClr val="lt1"/>
              </a:buClr>
              <a:buSzPts val="1400"/>
              <a:buChar char="■"/>
              <a:defRPr>
                <a:solidFill>
                  <a:schemeClr val="lt1"/>
                </a:solidFill>
              </a:defRPr>
            </a:lvl6pPr>
            <a:lvl7pPr marL="3200400" lvl="6" indent="-317500" algn="ctr" rtl="0">
              <a:spcBef>
                <a:spcPts val="1600"/>
              </a:spcBef>
              <a:spcAft>
                <a:spcPts val="0"/>
              </a:spcAft>
              <a:buClr>
                <a:schemeClr val="lt1"/>
              </a:buClr>
              <a:buSzPts val="1400"/>
              <a:buChar char="●"/>
              <a:defRPr>
                <a:solidFill>
                  <a:schemeClr val="lt1"/>
                </a:solidFill>
              </a:defRPr>
            </a:lvl7pPr>
            <a:lvl8pPr marL="3657600" lvl="7" indent="-317500" algn="ctr" rtl="0">
              <a:spcBef>
                <a:spcPts val="1600"/>
              </a:spcBef>
              <a:spcAft>
                <a:spcPts val="0"/>
              </a:spcAft>
              <a:buClr>
                <a:schemeClr val="lt1"/>
              </a:buClr>
              <a:buSzPts val="1400"/>
              <a:buChar char="○"/>
              <a:defRPr>
                <a:solidFill>
                  <a:schemeClr val="lt1"/>
                </a:solidFill>
              </a:defRPr>
            </a:lvl8pPr>
            <a:lvl9pPr marL="4114800" lvl="8" indent="-317500" algn="ctr"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dark)">
  <p:cSld name="TITLE_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b="1">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3" name="Google Shape;13;p3"/>
          <p:cNvSpPr txBox="1">
            <a:spLocks noGrp="1"/>
          </p:cNvSpPr>
          <p:nvPr>
            <p:ph type="subTitle" idx="1"/>
          </p:nvPr>
        </p:nvSpPr>
        <p:spPr>
          <a:xfrm>
            <a:off x="972000" y="2834125"/>
            <a:ext cx="7200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800"/>
              <a:buNone/>
              <a:defRPr sz="2800">
                <a:solidFill>
                  <a:schemeClr val="lt1"/>
                </a:solidFill>
              </a:defRPr>
            </a:lvl1pPr>
            <a:lvl2pPr lvl="1" algn="ctr" rtl="0">
              <a:lnSpc>
                <a:spcPct val="100000"/>
              </a:lnSpc>
              <a:spcBef>
                <a:spcPts val="0"/>
              </a:spcBef>
              <a:spcAft>
                <a:spcPts val="0"/>
              </a:spcAft>
              <a:buClr>
                <a:srgbClr val="707DA7"/>
              </a:buClr>
              <a:buSzPts val="2800"/>
              <a:buNone/>
              <a:defRPr sz="2800">
                <a:solidFill>
                  <a:srgbClr val="707DA7"/>
                </a:solidFill>
              </a:defRPr>
            </a:lvl2pPr>
            <a:lvl3pPr lvl="2" algn="ctr" rtl="0">
              <a:lnSpc>
                <a:spcPct val="100000"/>
              </a:lnSpc>
              <a:spcBef>
                <a:spcPts val="0"/>
              </a:spcBef>
              <a:spcAft>
                <a:spcPts val="0"/>
              </a:spcAft>
              <a:buClr>
                <a:srgbClr val="707DA7"/>
              </a:buClr>
              <a:buSzPts val="2800"/>
              <a:buNone/>
              <a:defRPr sz="2800">
                <a:solidFill>
                  <a:srgbClr val="707DA7"/>
                </a:solidFill>
              </a:defRPr>
            </a:lvl3pPr>
            <a:lvl4pPr lvl="3" algn="ctr" rtl="0">
              <a:lnSpc>
                <a:spcPct val="100000"/>
              </a:lnSpc>
              <a:spcBef>
                <a:spcPts val="0"/>
              </a:spcBef>
              <a:spcAft>
                <a:spcPts val="0"/>
              </a:spcAft>
              <a:buClr>
                <a:srgbClr val="707DA7"/>
              </a:buClr>
              <a:buSzPts val="2800"/>
              <a:buNone/>
              <a:defRPr sz="2800">
                <a:solidFill>
                  <a:srgbClr val="707DA7"/>
                </a:solidFill>
              </a:defRPr>
            </a:lvl4pPr>
            <a:lvl5pPr lvl="4" algn="ctr" rtl="0">
              <a:lnSpc>
                <a:spcPct val="100000"/>
              </a:lnSpc>
              <a:spcBef>
                <a:spcPts val="0"/>
              </a:spcBef>
              <a:spcAft>
                <a:spcPts val="0"/>
              </a:spcAft>
              <a:buClr>
                <a:srgbClr val="707DA7"/>
              </a:buClr>
              <a:buSzPts val="2800"/>
              <a:buNone/>
              <a:defRPr sz="2800">
                <a:solidFill>
                  <a:srgbClr val="707DA7"/>
                </a:solidFill>
              </a:defRPr>
            </a:lvl5pPr>
            <a:lvl6pPr lvl="5" algn="ctr" rtl="0">
              <a:lnSpc>
                <a:spcPct val="100000"/>
              </a:lnSpc>
              <a:spcBef>
                <a:spcPts val="0"/>
              </a:spcBef>
              <a:spcAft>
                <a:spcPts val="0"/>
              </a:spcAft>
              <a:buClr>
                <a:srgbClr val="707DA7"/>
              </a:buClr>
              <a:buSzPts val="2800"/>
              <a:buNone/>
              <a:defRPr sz="2800">
                <a:solidFill>
                  <a:srgbClr val="707DA7"/>
                </a:solidFill>
              </a:defRPr>
            </a:lvl6pPr>
            <a:lvl7pPr lvl="6" algn="ctr" rtl="0">
              <a:lnSpc>
                <a:spcPct val="100000"/>
              </a:lnSpc>
              <a:spcBef>
                <a:spcPts val="0"/>
              </a:spcBef>
              <a:spcAft>
                <a:spcPts val="0"/>
              </a:spcAft>
              <a:buClr>
                <a:srgbClr val="707DA7"/>
              </a:buClr>
              <a:buSzPts val="2800"/>
              <a:buNone/>
              <a:defRPr sz="2800">
                <a:solidFill>
                  <a:srgbClr val="707DA7"/>
                </a:solidFill>
              </a:defRPr>
            </a:lvl7pPr>
            <a:lvl8pPr lvl="7" algn="ctr" rtl="0">
              <a:lnSpc>
                <a:spcPct val="100000"/>
              </a:lnSpc>
              <a:spcBef>
                <a:spcPts val="0"/>
              </a:spcBef>
              <a:spcAft>
                <a:spcPts val="0"/>
              </a:spcAft>
              <a:buClr>
                <a:srgbClr val="707DA7"/>
              </a:buClr>
              <a:buSzPts val="2800"/>
              <a:buNone/>
              <a:defRPr sz="2800">
                <a:solidFill>
                  <a:srgbClr val="707DA7"/>
                </a:solidFill>
              </a:defRPr>
            </a:lvl8pPr>
            <a:lvl9pPr lvl="8" algn="ctr" rtl="0">
              <a:lnSpc>
                <a:spcPct val="100000"/>
              </a:lnSpc>
              <a:spcBef>
                <a:spcPts val="0"/>
              </a:spcBef>
              <a:spcAft>
                <a:spcPts val="0"/>
              </a:spcAft>
              <a:buClr>
                <a:srgbClr val="707DA7"/>
              </a:buClr>
              <a:buSzPts val="2800"/>
              <a:buNone/>
              <a:defRPr sz="2800">
                <a:solidFill>
                  <a:srgbClr val="707DA7"/>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dark)">
  <p:cSld name="BLANK_1">
    <p:bg>
      <p:bgPr>
        <a:blipFill>
          <a:blip r:embed="rId2">
            <a:alphaModFix/>
          </a:blip>
          <a:stretch>
            <a:fillRect/>
          </a:stretch>
        </a:blip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Scotty">
  <p:cSld name="TITLE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732925" y="1545450"/>
            <a:ext cx="4320000" cy="205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b="1"/>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a:spLocks noGrp="1"/>
          </p:cNvSpPr>
          <p:nvPr>
            <p:ph type="subTitle" idx="1"/>
          </p:nvPr>
        </p:nvSpPr>
        <p:spPr>
          <a:xfrm rot="-449582">
            <a:off x="5658998" y="2283747"/>
            <a:ext cx="2861838" cy="501423"/>
          </a:xfrm>
          <a:prstGeom prst="rect">
            <a:avLst/>
          </a:prstGeom>
        </p:spPr>
        <p:txBody>
          <a:bodyPr spcFirstLastPara="1" wrap="square" lIns="91425" tIns="91425" rIns="91425" bIns="0" anchor="b" anchorCtr="0">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a:endParaRPr/>
          </a:p>
        </p:txBody>
      </p:sp>
      <p:sp>
        <p:nvSpPr>
          <p:cNvPr id="18" name="Google Shape;18;p4"/>
          <p:cNvSpPr txBox="1">
            <a:spLocks noGrp="1"/>
          </p:cNvSpPr>
          <p:nvPr>
            <p:ph type="subTitle" idx="2"/>
          </p:nvPr>
        </p:nvSpPr>
        <p:spPr>
          <a:xfrm rot="-449892">
            <a:off x="5695787" y="2800290"/>
            <a:ext cx="2862175" cy="474779"/>
          </a:xfrm>
          <a:prstGeom prst="rect">
            <a:avLst/>
          </a:prstGeom>
        </p:spPr>
        <p:txBody>
          <a:bodyPr spcFirstLastPara="1" wrap="square" lIns="91425" tIns="0" rIns="91425" bIns="91425" anchor="t" anchorCtr="0">
            <a:noAutofit/>
          </a:bodyPr>
          <a:lstStyle>
            <a:lvl1pPr lvl="0" algn="ctr" rtl="0">
              <a:spcBef>
                <a:spcPts val="0"/>
              </a:spcBef>
              <a:spcAft>
                <a:spcPts val="0"/>
              </a:spcAft>
              <a:buNone/>
              <a:defRPr sz="1400">
                <a:solidFill>
                  <a:srgbClr val="707DA7"/>
                </a:solidFill>
              </a:defRPr>
            </a:lvl1pPr>
            <a:lvl2pPr lvl="1" algn="ctr" rtl="0">
              <a:spcBef>
                <a:spcPts val="0"/>
              </a:spcBef>
              <a:spcAft>
                <a:spcPts val="0"/>
              </a:spcAft>
              <a:buNone/>
              <a:defRPr sz="1400">
                <a:solidFill>
                  <a:srgbClr val="707DA7"/>
                </a:solidFill>
              </a:defRPr>
            </a:lvl2pPr>
            <a:lvl3pPr lvl="2" algn="ctr" rtl="0">
              <a:spcBef>
                <a:spcPts val="0"/>
              </a:spcBef>
              <a:spcAft>
                <a:spcPts val="0"/>
              </a:spcAft>
              <a:buNone/>
              <a:defRPr sz="1400">
                <a:solidFill>
                  <a:srgbClr val="707DA7"/>
                </a:solidFill>
              </a:defRPr>
            </a:lvl3pPr>
            <a:lvl4pPr lvl="3" algn="ctr" rtl="0">
              <a:spcBef>
                <a:spcPts val="0"/>
              </a:spcBef>
              <a:spcAft>
                <a:spcPts val="0"/>
              </a:spcAft>
              <a:buNone/>
              <a:defRPr sz="1400">
                <a:solidFill>
                  <a:srgbClr val="707DA7"/>
                </a:solidFill>
              </a:defRPr>
            </a:lvl4pPr>
            <a:lvl5pPr lvl="4" algn="ctr" rtl="0">
              <a:spcBef>
                <a:spcPts val="0"/>
              </a:spcBef>
              <a:spcAft>
                <a:spcPts val="0"/>
              </a:spcAft>
              <a:buNone/>
              <a:defRPr sz="1400">
                <a:solidFill>
                  <a:srgbClr val="707DA7"/>
                </a:solidFill>
              </a:defRPr>
            </a:lvl5pPr>
            <a:lvl6pPr lvl="5" algn="ctr" rtl="0">
              <a:spcBef>
                <a:spcPts val="0"/>
              </a:spcBef>
              <a:spcAft>
                <a:spcPts val="0"/>
              </a:spcAft>
              <a:buNone/>
              <a:defRPr sz="1400">
                <a:solidFill>
                  <a:srgbClr val="707DA7"/>
                </a:solidFill>
              </a:defRPr>
            </a:lvl6pPr>
            <a:lvl7pPr lvl="6" algn="ctr" rtl="0">
              <a:spcBef>
                <a:spcPts val="0"/>
              </a:spcBef>
              <a:spcAft>
                <a:spcPts val="0"/>
              </a:spcAft>
              <a:buNone/>
              <a:defRPr sz="1400">
                <a:solidFill>
                  <a:srgbClr val="707DA7"/>
                </a:solidFill>
              </a:defRPr>
            </a:lvl7pPr>
            <a:lvl8pPr lvl="7" algn="ctr" rtl="0">
              <a:spcBef>
                <a:spcPts val="0"/>
              </a:spcBef>
              <a:spcAft>
                <a:spcPts val="0"/>
              </a:spcAft>
              <a:buNone/>
              <a:defRPr sz="1400">
                <a:solidFill>
                  <a:srgbClr val="707DA7"/>
                </a:solidFill>
              </a:defRPr>
            </a:lvl8pPr>
            <a:lvl9pPr lvl="8" algn="ctr" rtl="0">
              <a:spcBef>
                <a:spcPts val="0"/>
              </a:spcBef>
              <a:spcAft>
                <a:spcPts val="0"/>
              </a:spcAft>
              <a:buNone/>
              <a:defRPr sz="1400">
                <a:solidFill>
                  <a:srgbClr val="707DA7"/>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972000" y="2150850"/>
            <a:ext cx="7200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dark)">
  <p:cSld name="SECTION_HEADER_1">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972000" y="2150850"/>
            <a:ext cx="7200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7"/>
          <p:cNvSpPr txBox="1">
            <a:spLocks noGrp="1"/>
          </p:cNvSpPr>
          <p:nvPr>
            <p:ph type="body" idx="1"/>
          </p:nvPr>
        </p:nvSpPr>
        <p:spPr>
          <a:xfrm>
            <a:off x="934075" y="1152475"/>
            <a:ext cx="72000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dark)">
  <p:cSld name="TITLE_AND_BODY_2">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8" name="Google Shape;28;p8"/>
          <p:cNvSpPr txBox="1">
            <a:spLocks noGrp="1"/>
          </p:cNvSpPr>
          <p:nvPr>
            <p:ph type="body" idx="1"/>
          </p:nvPr>
        </p:nvSpPr>
        <p:spPr>
          <a:xfrm>
            <a:off x="934075" y="1152475"/>
            <a:ext cx="72000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title and body">
  <p:cSld name="TITLE_AND_BODY_1">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934075" y="1536475"/>
            <a:ext cx="7200000" cy="303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1" name="Google Shape;31;p9"/>
          <p:cNvSpPr txBox="1">
            <a:spLocks noGrp="1"/>
          </p:cNvSpPr>
          <p:nvPr>
            <p:ph type="title"/>
          </p:nvPr>
        </p:nvSpPr>
        <p:spPr>
          <a:xfrm>
            <a:off x="972000" y="7997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 name="Google Shape;32;p9"/>
          <p:cNvSpPr txBox="1">
            <a:spLocks noGrp="1"/>
          </p:cNvSpPr>
          <p:nvPr>
            <p:ph type="subTitle" idx="2"/>
          </p:nvPr>
        </p:nvSpPr>
        <p:spPr>
          <a:xfrm>
            <a:off x="972000" y="445625"/>
            <a:ext cx="7200000" cy="4680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title and body 1">
  <p:cSld name="TITLE_AND_BODY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0"/>
          <p:cNvSpPr txBox="1">
            <a:spLocks noGrp="1"/>
          </p:cNvSpPr>
          <p:nvPr>
            <p:ph type="body" idx="1"/>
          </p:nvPr>
        </p:nvSpPr>
        <p:spPr>
          <a:xfrm>
            <a:off x="934075" y="1536475"/>
            <a:ext cx="7200000" cy="303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35" name="Google Shape;35;p10"/>
          <p:cNvSpPr txBox="1">
            <a:spLocks noGrp="1"/>
          </p:cNvSpPr>
          <p:nvPr>
            <p:ph type="title"/>
          </p:nvPr>
        </p:nvSpPr>
        <p:spPr>
          <a:xfrm>
            <a:off x="972000" y="799725"/>
            <a:ext cx="720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10"/>
          <p:cNvSpPr txBox="1">
            <a:spLocks noGrp="1"/>
          </p:cNvSpPr>
          <p:nvPr>
            <p:ph type="subTitle" idx="2"/>
          </p:nvPr>
        </p:nvSpPr>
        <p:spPr>
          <a:xfrm>
            <a:off x="972000" y="445625"/>
            <a:ext cx="7200000" cy="4680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4075" y="445025"/>
            <a:ext cx="7200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202F66"/>
              </a:buClr>
              <a:buSzPts val="2800"/>
              <a:buFont typeface="Open Sans"/>
              <a:buNone/>
              <a:defRPr sz="2800" b="1">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934075" y="1152475"/>
            <a:ext cx="72000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marL="914400" lvl="1"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marL="1371600" lvl="2"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marL="1828800" lvl="3"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marL="2286000" lvl="4"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marL="2743200" lvl="5"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marL="3200400" lvl="6"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marL="3657600" lvl="7" indent="-3175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marL="4114800" lvl="8" indent="-3175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gDHd_siX9g&amp;t=1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scribbr.de/category/deutsche-zitierweise/#literaturverzeichni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RgDHd_siX9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000/182"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hyperlink" Target="https://www.scribbr.de/category/quellen-zitiere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07/s12268-019-z"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scribbr.de/aufbau%20-und-gliederung/fazit-bachelorarbeit/"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welt.de/2019/neue-erkenntnisse-zum-zitieren"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beispiel-datenbank.de/dissertation"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RgDHd_siX9g&amp;t=1s"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cribbr.de/category/deutsche-zitierweise/?utm_source=lecture-slides&amp;utm_medium=google-docs&amp;utm_campaign=slides-fussnoten"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https://www.scribbr.de/category/richtig-zitieren/?utm_source=lecture-slides&amp;utm_medium=google-docs&amp;utm_campaign=slides-fussnoten" TargetMode="External"/><Relationship Id="rId5" Type="http://schemas.openxmlformats.org/officeDocument/2006/relationships/hyperlink" Target="https://www.scribbr.de/wissensdatenbank/?utm_source=lecture-slides&amp;utm_medium=google-docs&amp;utm_campaign=slides-fussnoten" TargetMode="External"/><Relationship Id="rId4" Type="http://schemas.openxmlformats.org/officeDocument/2006/relationships/hyperlink" Target="https://www.scribbr.de/zitieren/fussnoten-generator/#/?utm_source=lecture-slides&amp;utm_medium=google-docs&amp;utm_campaign=slides-fussnoten"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scribbr.de/lektorat-korrekturlesen/deutsche-abschlussarbeit/?utm_source=lecture-slides&amp;utm_medium=google-docs&amp;utm_campaign=slides-fussnoten" TargetMode="External"/><Relationship Id="rId7" Type="http://schemas.openxmlformats.org/officeDocument/2006/relationships/hyperlink" Target="https://www.youtube.com/c/scribbrDE"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hyperlink" Target="https://www.scribbr.de/wissensdatenbank/?utm_source=lecture-slides&amp;utm_medium=google-docs&amp;utm_campaign=slides-fussnoten" TargetMode="External"/><Relationship Id="rId5" Type="http://schemas.openxmlformats.org/officeDocument/2006/relationships/hyperlink" Target="https://www.scribbr.de/zitieren/literaturverzeichnis-erstellen/" TargetMode="External"/><Relationship Id="rId4" Type="http://schemas.openxmlformats.org/officeDocument/2006/relationships/hyperlink" Target="https://www.scribbr.de/plagiatspruefung/?utm_source=lecture-slides&amp;utm_medium=google-docs&amp;utm_campaign=slides-fussnoten"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scribbr.de/category/quellen-zitieren/"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3"/>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a:t>Deutsche Zitierweise</a:t>
            </a:r>
            <a:endParaRPr sz="4000"/>
          </a:p>
        </p:txBody>
      </p:sp>
      <p:sp>
        <p:nvSpPr>
          <p:cNvPr id="73" name="Google Shape;73;p23"/>
          <p:cNvSpPr txBox="1">
            <a:spLocks noGrp="1"/>
          </p:cNvSpPr>
          <p:nvPr>
            <p:ph type="subTitle" idx="1"/>
          </p:nvPr>
        </p:nvSpPr>
        <p:spPr>
          <a:xfrm>
            <a:off x="972000" y="2834125"/>
            <a:ext cx="76827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Richtig zitieren mit Fußnoten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2"/>
          <p:cNvSpPr txBox="1">
            <a:spLocks noGrp="1"/>
          </p:cNvSpPr>
          <p:nvPr>
            <p:ph type="title"/>
          </p:nvPr>
        </p:nvSpPr>
        <p:spPr>
          <a:xfrm>
            <a:off x="901500" y="405700"/>
            <a:ext cx="7270500" cy="60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rPr>
              <a:t>Internetquellen zitieren</a:t>
            </a:r>
            <a:endParaRPr>
              <a:solidFill>
                <a:srgbClr val="202F66"/>
              </a:solidFill>
            </a:endParaRPr>
          </a:p>
          <a:p>
            <a:pPr marL="45720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8" name="Google Shape;128;p32"/>
          <p:cNvSpPr txBox="1">
            <a:spLocks noGrp="1"/>
          </p:cNvSpPr>
          <p:nvPr>
            <p:ph type="body" idx="1"/>
          </p:nvPr>
        </p:nvSpPr>
        <p:spPr>
          <a:xfrm>
            <a:off x="901600" y="1284700"/>
            <a:ext cx="7270500" cy="3261000"/>
          </a:xfrm>
          <a:prstGeom prst="rect">
            <a:avLst/>
          </a:prstGeom>
        </p:spPr>
        <p:txBody>
          <a:bodyPr spcFirstLastPara="1" wrap="square" lIns="0" tIns="91425" rIns="91425" bIns="91425" anchor="t" anchorCtr="0">
            <a:noAutofit/>
          </a:bodyPr>
          <a:lstStyle/>
          <a:p>
            <a:pPr marL="269999" lvl="0" indent="0" algn="l" rtl="0">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lang="en-GB" sz="1400" b="1">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lang="en-GB" sz="1400" b="1">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einer Internetquelle in der Fußnote. Gefolgt von einem </a:t>
            </a:r>
            <a:r>
              <a:rPr lang="en-GB" sz="1400" b="1">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457200" lvl="0" indent="-304800" algn="l" rtl="0">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Vgl. Pfeiffer, Franziska: Ein Fazit für deine Bachelorarbeit schreiben, in: Scribbr, 2019, https://www.scribbr.de/aufbau -und-gliederung/fazit-bachelorarbeit/ (abgerufen am 20.03.2020)</a:t>
            </a:r>
            <a:r>
              <a:rPr lang="en-GB" sz="1200">
                <a:solidFill>
                  <a:srgbClr val="0D405F"/>
                </a:solidFill>
                <a:latin typeface="Times New Roman"/>
                <a:ea typeface="Times New Roman"/>
                <a:cs typeface="Times New Roman"/>
                <a:sym typeface="Times New Roman"/>
              </a:rPr>
              <a:t>.</a:t>
            </a:r>
            <a:endParaRPr sz="1200" b="1">
              <a:solidFill>
                <a:srgbClr val="0D405F"/>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a:t>
            </a:r>
            <a:r>
              <a:rPr lang="en-GB" sz="1200">
                <a:solidFill>
                  <a:srgbClr val="1B2B68"/>
                </a:solidFill>
                <a:latin typeface="Times New Roman"/>
                <a:ea typeface="Times New Roman"/>
                <a:cs typeface="Times New Roman"/>
                <a:sym typeface="Times New Roman"/>
              </a:rPr>
              <a:t>Vgl. Pfeiffer, 2019.</a:t>
            </a:r>
            <a:endParaRPr sz="1200">
              <a:solidFill>
                <a:srgbClr val="1B2B68"/>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accent2"/>
              </a:buClr>
              <a:buSzPts val="1200"/>
              <a:buFont typeface="Times New Roman"/>
              <a:buChar char="✓"/>
            </a:pPr>
            <a:r>
              <a:rPr lang="en-GB" sz="1200">
                <a:solidFill>
                  <a:srgbClr val="1B2B68"/>
                </a:solidFill>
                <a:latin typeface="Times New Roman"/>
                <a:ea typeface="Times New Roman"/>
                <a:cs typeface="Times New Roman"/>
                <a:sym typeface="Times New Roman"/>
              </a:rPr>
              <a:t>³ </a:t>
            </a:r>
            <a:r>
              <a:rPr lang="en-GB" sz="1200">
                <a:latin typeface="Times New Roman"/>
                <a:ea typeface="Times New Roman"/>
                <a:cs typeface="Times New Roman"/>
                <a:sym typeface="Times New Roman"/>
              </a:rPr>
              <a:t>Pfeiffer</a:t>
            </a:r>
            <a:r>
              <a:rPr lang="en-GB" sz="1200">
                <a:solidFill>
                  <a:srgbClr val="1B2B68"/>
                </a:solidFill>
                <a:latin typeface="Times New Roman"/>
                <a:ea typeface="Times New Roman"/>
                <a:cs typeface="Times New Roman"/>
                <a:sym typeface="Times New Roman"/>
              </a:rPr>
              <a:t>, 2019. </a:t>
            </a:r>
            <a:br>
              <a:rPr lang="en-GB" sz="1200">
                <a:latin typeface="Times New Roman"/>
                <a:ea typeface="Times New Roman"/>
                <a:cs typeface="Times New Roman"/>
                <a:sym typeface="Times New Roman"/>
              </a:rPr>
            </a:br>
            <a:endParaRPr sz="1200" b="1">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400" b="1"/>
          </a:p>
          <a:p>
            <a:pPr marL="0" lvl="0" indent="0" algn="l" rtl="0">
              <a:lnSpc>
                <a:spcPct val="150000"/>
              </a:lnSpc>
              <a:spcBef>
                <a:spcPts val="1600"/>
              </a:spcBef>
              <a:spcAft>
                <a:spcPts val="0"/>
              </a:spcAft>
              <a:buNone/>
            </a:pPr>
            <a:endParaRPr sz="1400"/>
          </a:p>
          <a:p>
            <a:pPr marL="0" lvl="0" indent="0" algn="l" rtl="0">
              <a:lnSpc>
                <a:spcPct val="150000"/>
              </a:lnSpc>
              <a:spcBef>
                <a:spcPts val="1600"/>
              </a:spcBef>
              <a:spcAft>
                <a:spcPts val="0"/>
              </a:spcAft>
              <a:buNone/>
            </a:pPr>
            <a:br>
              <a:rPr lang="en-GB" sz="1400"/>
            </a:br>
            <a:endParaRPr sz="1400">
              <a:solidFill>
                <a:srgbClr val="1B2B68"/>
              </a:solidFill>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3"/>
          <p:cNvSpPr txBox="1">
            <a:spLocks noGrp="1"/>
          </p:cNvSpPr>
          <p:nvPr>
            <p:ph type="title"/>
          </p:nvPr>
        </p:nvSpPr>
        <p:spPr>
          <a:xfrm>
            <a:off x="901500" y="405700"/>
            <a:ext cx="7270500" cy="60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rPr>
              <a:t>Zeitungsartikel zitieren</a:t>
            </a:r>
            <a:endParaRPr>
              <a:solidFill>
                <a:srgbClr val="202F66"/>
              </a:solidFill>
            </a:endParaRPr>
          </a:p>
          <a:p>
            <a:pPr marL="45720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4" name="Google Shape;134;p33"/>
          <p:cNvSpPr txBox="1">
            <a:spLocks noGrp="1"/>
          </p:cNvSpPr>
          <p:nvPr>
            <p:ph type="body" idx="1"/>
          </p:nvPr>
        </p:nvSpPr>
        <p:spPr>
          <a:xfrm>
            <a:off x="901600" y="1284700"/>
            <a:ext cx="7270500" cy="3261000"/>
          </a:xfrm>
          <a:prstGeom prst="rect">
            <a:avLst/>
          </a:prstGeom>
        </p:spPr>
        <p:txBody>
          <a:bodyPr spcFirstLastPara="1" wrap="square" lIns="0" tIns="91425" rIns="91425" bIns="91425" anchor="t" anchorCtr="0">
            <a:noAutofit/>
          </a:bodyPr>
          <a:lstStyle/>
          <a:p>
            <a:pPr marL="269999" lvl="0" indent="0" algn="l" rtl="0">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lang="en-GB" sz="1400" b="1">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lang="en-GB" sz="1400" b="1">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Zeitungsartikels in der Fußnote. Gefolgt von einem </a:t>
            </a:r>
            <a:r>
              <a:rPr lang="en-GB" sz="1400" b="1">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457200" lvl="0" indent="-304800" algn="l" rtl="0">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Vgl. Müller, Thomas: Neue Erkenntnisse zum Zitieren, in: Die Welt</a:t>
            </a:r>
            <a:r>
              <a:rPr lang="en-GB" sz="1200" i="1">
                <a:latin typeface="Times New Roman"/>
                <a:ea typeface="Times New Roman"/>
                <a:cs typeface="Times New Roman"/>
                <a:sym typeface="Times New Roman"/>
              </a:rPr>
              <a:t>, </a:t>
            </a:r>
            <a:r>
              <a:rPr lang="en-GB" sz="1200">
                <a:latin typeface="Times New Roman"/>
                <a:ea typeface="Times New Roman"/>
                <a:cs typeface="Times New Roman"/>
                <a:sym typeface="Times New Roman"/>
              </a:rPr>
              <a:t>04.07.2019, S. 23.</a:t>
            </a:r>
            <a:endParaRPr sz="1200" b="1">
              <a:solidFill>
                <a:srgbClr val="0D405F"/>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2019, S. 23.</a:t>
            </a:r>
            <a:endParaRPr sz="1200">
              <a:solidFill>
                <a:srgbClr val="0D405F"/>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sz="1400" b="1"/>
          </a:p>
          <a:p>
            <a:pPr marL="0" lvl="0" indent="0" algn="l" rtl="0">
              <a:lnSpc>
                <a:spcPct val="150000"/>
              </a:lnSpc>
              <a:spcBef>
                <a:spcPts val="0"/>
              </a:spcBef>
              <a:spcAft>
                <a:spcPts val="0"/>
              </a:spcAft>
              <a:buNone/>
            </a:pPr>
            <a:endParaRPr sz="1400" b="1"/>
          </a:p>
          <a:p>
            <a:pPr marL="0" lvl="0" indent="0" algn="l" rtl="0">
              <a:lnSpc>
                <a:spcPct val="150000"/>
              </a:lnSpc>
              <a:spcBef>
                <a:spcPts val="1600"/>
              </a:spcBef>
              <a:spcAft>
                <a:spcPts val="0"/>
              </a:spcAft>
              <a:buNone/>
            </a:pPr>
            <a:endParaRPr sz="1400"/>
          </a:p>
          <a:p>
            <a:pPr marL="0" lvl="0" indent="0" algn="l" rtl="0">
              <a:lnSpc>
                <a:spcPct val="150000"/>
              </a:lnSpc>
              <a:spcBef>
                <a:spcPts val="1600"/>
              </a:spcBef>
              <a:spcAft>
                <a:spcPts val="0"/>
              </a:spcAft>
              <a:buNone/>
            </a:pPr>
            <a:br>
              <a:rPr lang="en-GB" sz="1400"/>
            </a:br>
            <a:endParaRPr sz="1400">
              <a:solidFill>
                <a:srgbClr val="1B2B68"/>
              </a:solidFill>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4"/>
          <p:cNvSpPr txBox="1">
            <a:spLocks noGrp="1"/>
          </p:cNvSpPr>
          <p:nvPr>
            <p:ph type="title"/>
          </p:nvPr>
        </p:nvSpPr>
        <p:spPr>
          <a:xfrm>
            <a:off x="901500" y="405700"/>
            <a:ext cx="7270500" cy="60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rPr>
              <a:t>Studienarbeit zitieren</a:t>
            </a:r>
            <a:endParaRPr>
              <a:solidFill>
                <a:srgbClr val="202F66"/>
              </a:solidFill>
            </a:endParaRPr>
          </a:p>
          <a:p>
            <a:pPr marL="45720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0" name="Google Shape;140;p34"/>
          <p:cNvSpPr txBox="1">
            <a:spLocks noGrp="1"/>
          </p:cNvSpPr>
          <p:nvPr>
            <p:ph type="body" idx="1"/>
          </p:nvPr>
        </p:nvSpPr>
        <p:spPr>
          <a:xfrm>
            <a:off x="901600" y="1284700"/>
            <a:ext cx="7270500" cy="3261000"/>
          </a:xfrm>
          <a:prstGeom prst="rect">
            <a:avLst/>
          </a:prstGeom>
        </p:spPr>
        <p:txBody>
          <a:bodyPr spcFirstLastPara="1" wrap="square" lIns="0" tIns="91425" rIns="91425" bIns="91425" anchor="t" anchorCtr="0">
            <a:noAutofit/>
          </a:bodyPr>
          <a:lstStyle/>
          <a:p>
            <a:pPr marL="269999" lvl="0" indent="0" algn="l" rtl="0">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lang="en-GB" sz="1400" b="1">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lang="en-GB" sz="1400" b="1">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einer Studienarbeit in der Fußnote. Gefolgt von einem </a:t>
            </a:r>
            <a:r>
              <a:rPr lang="en-GB" sz="1400" b="1">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457200" lvl="0" indent="-304800" algn="l" rtl="0">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a:t>
            </a:r>
            <a:r>
              <a:rPr lang="en-GB" sz="1200">
                <a:solidFill>
                  <a:srgbClr val="0D405F"/>
                </a:solidFill>
                <a:highlight>
                  <a:srgbClr val="FFFFFF"/>
                </a:highlight>
                <a:latin typeface="Times New Roman"/>
                <a:ea typeface="Times New Roman"/>
                <a:cs typeface="Times New Roman"/>
                <a:sym typeface="Times New Roman"/>
              </a:rPr>
              <a:t>V</a:t>
            </a:r>
            <a:r>
              <a:rPr lang="en-GB" sz="1200">
                <a:solidFill>
                  <a:srgbClr val="1B2B68"/>
                </a:solidFill>
                <a:highlight>
                  <a:srgbClr val="FFFFFF"/>
                </a:highlight>
                <a:latin typeface="Times New Roman"/>
                <a:ea typeface="Times New Roman"/>
                <a:cs typeface="Times New Roman"/>
                <a:sym typeface="Times New Roman"/>
              </a:rPr>
              <a:t>gl. Müller, Thomas: Eine Recherche zum Erfolg gegen Plagiat, Bachelorarbeit, Betriebswirtschaftslehre, München: Ludwig-Maximilians-Universität, 2019, S. 23.</a:t>
            </a:r>
            <a:endParaRPr sz="1200" b="1">
              <a:solidFill>
                <a:srgbClr val="1B2B68"/>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2019, S. 23.</a:t>
            </a:r>
            <a:endParaRPr sz="1200">
              <a:solidFill>
                <a:srgbClr val="0D405F"/>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sz="1400" b="1"/>
          </a:p>
          <a:p>
            <a:pPr marL="0" lvl="0" indent="0" algn="l" rtl="0">
              <a:lnSpc>
                <a:spcPct val="150000"/>
              </a:lnSpc>
              <a:spcBef>
                <a:spcPts val="0"/>
              </a:spcBef>
              <a:spcAft>
                <a:spcPts val="0"/>
              </a:spcAft>
              <a:buNone/>
            </a:pPr>
            <a:endParaRPr sz="1400" b="1"/>
          </a:p>
          <a:p>
            <a:pPr marL="0" lvl="0" indent="0" algn="l" rtl="0">
              <a:lnSpc>
                <a:spcPct val="150000"/>
              </a:lnSpc>
              <a:spcBef>
                <a:spcPts val="1600"/>
              </a:spcBef>
              <a:spcAft>
                <a:spcPts val="0"/>
              </a:spcAft>
              <a:buNone/>
            </a:pPr>
            <a:endParaRPr sz="1400"/>
          </a:p>
          <a:p>
            <a:pPr marL="0" lvl="0" indent="0" algn="l" rtl="0">
              <a:lnSpc>
                <a:spcPct val="150000"/>
              </a:lnSpc>
              <a:spcBef>
                <a:spcPts val="1600"/>
              </a:spcBef>
              <a:spcAft>
                <a:spcPts val="0"/>
              </a:spcAft>
              <a:buNone/>
            </a:pPr>
            <a:br>
              <a:rPr lang="en-GB" sz="1400"/>
            </a:br>
            <a:endParaRPr sz="1400">
              <a:solidFill>
                <a:srgbClr val="1B2B68"/>
              </a:solidFill>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5"/>
          <p:cNvSpPr txBox="1">
            <a:spLocks noGrp="1"/>
          </p:cNvSpPr>
          <p:nvPr>
            <p:ph type="title"/>
          </p:nvPr>
        </p:nvSpPr>
        <p:spPr>
          <a:xfrm>
            <a:off x="901500" y="405700"/>
            <a:ext cx="7270500" cy="60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rPr>
              <a:t>Film zitieren</a:t>
            </a:r>
            <a:endParaRPr>
              <a:solidFill>
                <a:srgbClr val="202F66"/>
              </a:solidFill>
            </a:endParaRPr>
          </a:p>
          <a:p>
            <a:pPr marL="45720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6" name="Google Shape;146;p35"/>
          <p:cNvSpPr txBox="1">
            <a:spLocks noGrp="1"/>
          </p:cNvSpPr>
          <p:nvPr>
            <p:ph type="body" idx="1"/>
          </p:nvPr>
        </p:nvSpPr>
        <p:spPr>
          <a:xfrm>
            <a:off x="901600" y="1284700"/>
            <a:ext cx="7270500" cy="3261000"/>
          </a:xfrm>
          <a:prstGeom prst="rect">
            <a:avLst/>
          </a:prstGeom>
        </p:spPr>
        <p:txBody>
          <a:bodyPr spcFirstLastPara="1" wrap="square" lIns="0" tIns="91425" rIns="91425" bIns="91425" anchor="t" anchorCtr="0">
            <a:noAutofit/>
          </a:bodyPr>
          <a:lstStyle/>
          <a:p>
            <a:pPr marL="269999" lvl="0" indent="0" algn="l" rtl="0">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lang="en-GB" sz="1400" b="1">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lang="en-GB" sz="1400" b="1">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Films in der Fußnote. Gefolgt von einem </a:t>
            </a:r>
            <a:r>
              <a:rPr lang="en-GB" sz="1400" b="1">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457200" lvl="0" indent="-304800" algn="l" rtl="0">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a:t>
            </a:r>
            <a:r>
              <a:rPr lang="en-GB" sz="1200">
                <a:solidFill>
                  <a:srgbClr val="1B2B68"/>
                </a:solidFill>
                <a:latin typeface="Times New Roman"/>
                <a:ea typeface="Times New Roman"/>
                <a:cs typeface="Times New Roman"/>
                <a:sym typeface="Times New Roman"/>
              </a:rPr>
              <a:t>Vgl. Müller, Thomas: Die Scribbr Geschichte, München: Scribbr-Entertainment, 2019, 02:01:33</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02:03:10.</a:t>
            </a:r>
            <a:endParaRPr sz="1200" b="1">
              <a:solidFill>
                <a:srgbClr val="1B2B68"/>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a:t>
            </a:r>
            <a:r>
              <a:rPr lang="en-GB" sz="1200">
                <a:solidFill>
                  <a:srgbClr val="1B2B68"/>
                </a:solidFill>
                <a:latin typeface="Times New Roman"/>
                <a:ea typeface="Times New Roman"/>
                <a:cs typeface="Times New Roman"/>
                <a:sym typeface="Times New Roman"/>
              </a:rPr>
              <a:t>Vgl. Müller, 2019, 02:01:33</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02:03:10.</a:t>
            </a:r>
            <a:endParaRPr sz="1200">
              <a:solidFill>
                <a:srgbClr val="1B2B68"/>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02:01:33</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02:03:10.</a:t>
            </a:r>
            <a:br>
              <a:rPr lang="en-GB" sz="1400"/>
            </a:br>
            <a:endParaRPr sz="1400" b="1"/>
          </a:p>
          <a:p>
            <a:pPr marL="0" lvl="0" indent="0" algn="l" rtl="0">
              <a:lnSpc>
                <a:spcPct val="150000"/>
              </a:lnSpc>
              <a:spcBef>
                <a:spcPts val="0"/>
              </a:spcBef>
              <a:spcAft>
                <a:spcPts val="0"/>
              </a:spcAft>
              <a:buNone/>
            </a:pPr>
            <a:endParaRPr sz="1400" b="1"/>
          </a:p>
          <a:p>
            <a:pPr marL="0" lvl="0" indent="0" algn="l" rtl="0">
              <a:lnSpc>
                <a:spcPct val="150000"/>
              </a:lnSpc>
              <a:spcBef>
                <a:spcPts val="1600"/>
              </a:spcBef>
              <a:spcAft>
                <a:spcPts val="0"/>
              </a:spcAft>
              <a:buNone/>
            </a:pPr>
            <a:endParaRPr sz="1400"/>
          </a:p>
          <a:p>
            <a:pPr marL="0" lvl="0" indent="0" algn="l" rtl="0">
              <a:lnSpc>
                <a:spcPct val="150000"/>
              </a:lnSpc>
              <a:spcBef>
                <a:spcPts val="1600"/>
              </a:spcBef>
              <a:spcAft>
                <a:spcPts val="0"/>
              </a:spcAft>
              <a:buNone/>
            </a:pPr>
            <a:br>
              <a:rPr lang="en-GB" sz="1400"/>
            </a:br>
            <a:endParaRPr sz="1400">
              <a:solidFill>
                <a:srgbClr val="1B2B68"/>
              </a:solidFill>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6"/>
          <p:cNvSpPr txBox="1">
            <a:spLocks noGrp="1"/>
          </p:cNvSpPr>
          <p:nvPr>
            <p:ph type="title"/>
          </p:nvPr>
        </p:nvSpPr>
        <p:spPr>
          <a:xfrm>
            <a:off x="901500" y="405700"/>
            <a:ext cx="7270500" cy="60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rPr>
              <a:t>YouTube-Video zitieren</a:t>
            </a:r>
            <a:endParaRPr>
              <a:solidFill>
                <a:srgbClr val="202F66"/>
              </a:solidFill>
            </a:endParaRPr>
          </a:p>
          <a:p>
            <a:pPr marL="45720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2" name="Google Shape;152;p36"/>
          <p:cNvSpPr txBox="1">
            <a:spLocks noGrp="1"/>
          </p:cNvSpPr>
          <p:nvPr>
            <p:ph type="body" idx="1"/>
          </p:nvPr>
        </p:nvSpPr>
        <p:spPr>
          <a:xfrm>
            <a:off x="901600" y="1284700"/>
            <a:ext cx="7270500" cy="3261000"/>
          </a:xfrm>
          <a:prstGeom prst="rect">
            <a:avLst/>
          </a:prstGeom>
        </p:spPr>
        <p:txBody>
          <a:bodyPr spcFirstLastPara="1" wrap="square" lIns="0" tIns="91425" rIns="91425" bIns="91425" anchor="t" anchorCtr="0">
            <a:noAutofit/>
          </a:bodyPr>
          <a:lstStyle/>
          <a:p>
            <a:pPr marL="269999" lvl="0" indent="0" algn="l" rtl="0">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lang="en-GB" sz="1400" b="1">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lang="en-GB" sz="1400" b="1">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a:t>
            </a:r>
            <a:r>
              <a:rPr lang="en-GB" sz="1400">
                <a:highlight>
                  <a:schemeClr val="lt1"/>
                </a:highlight>
                <a:latin typeface="Times New Roman"/>
                <a:ea typeface="Times New Roman"/>
                <a:cs typeface="Times New Roman"/>
                <a:sym typeface="Times New Roman"/>
              </a:rPr>
              <a:t>YouTube-Videos</a:t>
            </a:r>
            <a:r>
              <a:rPr lang="en-GB" sz="1400">
                <a:solidFill>
                  <a:srgbClr val="1B2B68"/>
                </a:solidFill>
                <a:highlight>
                  <a:schemeClr val="lt1"/>
                </a:highlight>
                <a:latin typeface="Times New Roman"/>
                <a:ea typeface="Times New Roman"/>
                <a:cs typeface="Times New Roman"/>
                <a:sym typeface="Times New Roman"/>
              </a:rPr>
              <a:t> in der Fußnote. Gefolgt von einem </a:t>
            </a:r>
            <a:r>
              <a:rPr lang="en-GB" sz="1400" b="1">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457200" lvl="0" indent="-304800" algn="l" rtl="0">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a:t>
            </a:r>
            <a:r>
              <a:rPr lang="en-GB" sz="1200">
                <a:solidFill>
                  <a:srgbClr val="1B2B68"/>
                </a:solidFill>
                <a:latin typeface="Times New Roman"/>
                <a:ea typeface="Times New Roman"/>
                <a:cs typeface="Times New Roman"/>
                <a:sym typeface="Times New Roman"/>
              </a:rPr>
              <a:t>Vgl. </a:t>
            </a:r>
            <a:r>
              <a:rPr lang="en-GB" sz="1200">
                <a:latin typeface="Times New Roman"/>
                <a:ea typeface="Times New Roman"/>
                <a:cs typeface="Times New Roman"/>
                <a:sym typeface="Times New Roman"/>
              </a:rPr>
              <a:t>Scribbr </a:t>
            </a:r>
            <a:r>
              <a:rPr lang="en-GB" sz="1200">
                <a:solidFill>
                  <a:srgbClr val="1B2B68"/>
                </a:solidFill>
                <a:latin typeface="Times New Roman"/>
                <a:ea typeface="Times New Roman"/>
                <a:cs typeface="Times New Roman"/>
                <a:sym typeface="Times New Roman"/>
              </a:rPr>
              <a:t>–</a:t>
            </a:r>
            <a:r>
              <a:rPr lang="en-GB" sz="950">
                <a:solidFill>
                  <a:srgbClr val="0D405F"/>
                </a:solidFill>
                <a:latin typeface="Arial"/>
                <a:ea typeface="Arial"/>
                <a:cs typeface="Arial"/>
                <a:sym typeface="Arial"/>
              </a:rPr>
              <a:t> </a:t>
            </a:r>
            <a:r>
              <a:rPr lang="en-GB" sz="1200">
                <a:solidFill>
                  <a:srgbClr val="1B2B68"/>
                </a:solidFill>
                <a:latin typeface="Times New Roman"/>
                <a:ea typeface="Times New Roman"/>
                <a:cs typeface="Times New Roman"/>
                <a:sym typeface="Times New Roman"/>
              </a:rPr>
              <a:t>Lektorat &amp; Korrekturlesen: Fußnoten in Word einfügen und formatieren – einfach erklärt!,</a:t>
            </a:r>
            <a:r>
              <a:rPr lang="en-GB" sz="1200">
                <a:latin typeface="Times New Roman"/>
                <a:ea typeface="Times New Roman"/>
                <a:cs typeface="Times New Roman"/>
                <a:sym typeface="Times New Roman"/>
              </a:rPr>
              <a:t> </a:t>
            </a:r>
            <a:r>
              <a:rPr lang="en-GB" sz="1200">
                <a:solidFill>
                  <a:srgbClr val="1B2B68"/>
                </a:solidFill>
                <a:latin typeface="Times New Roman"/>
                <a:ea typeface="Times New Roman"/>
                <a:cs typeface="Times New Roman"/>
                <a:sym typeface="Times New Roman"/>
              </a:rPr>
              <a:t>2019, </a:t>
            </a:r>
            <a:r>
              <a:rPr lang="en-GB" sz="1200" u="sng">
                <a:solidFill>
                  <a:schemeClr val="hlink"/>
                </a:solidFill>
                <a:latin typeface="Times New Roman"/>
                <a:ea typeface="Times New Roman"/>
                <a:cs typeface="Times New Roman"/>
                <a:sym typeface="Times New Roman"/>
                <a:hlinkClick r:id="rId3"/>
              </a:rPr>
              <a:t>https://www.youtube.com/watch?v=RgDHd_siX9g&amp;t=1s</a:t>
            </a:r>
            <a:r>
              <a:rPr lang="en-GB" sz="1200">
                <a:solidFill>
                  <a:srgbClr val="1B2B68"/>
                </a:solidFill>
                <a:latin typeface="Times New Roman"/>
                <a:ea typeface="Times New Roman"/>
                <a:cs typeface="Times New Roman"/>
                <a:sym typeface="Times New Roman"/>
              </a:rPr>
              <a:t> (abgerufen am 20.10.2021), 00:49</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00:</a:t>
            </a:r>
            <a:r>
              <a:rPr lang="en-GB" sz="1200">
                <a:latin typeface="Times New Roman"/>
                <a:ea typeface="Times New Roman"/>
                <a:cs typeface="Times New Roman"/>
                <a:sym typeface="Times New Roman"/>
              </a:rPr>
              <a:t>59</a:t>
            </a:r>
            <a:r>
              <a:rPr lang="en-GB" sz="1200">
                <a:solidFill>
                  <a:srgbClr val="1B2B68"/>
                </a:solidFill>
                <a:latin typeface="Times New Roman"/>
                <a:ea typeface="Times New Roman"/>
                <a:cs typeface="Times New Roman"/>
                <a:sym typeface="Times New Roman"/>
              </a:rPr>
              <a:t>. </a:t>
            </a:r>
            <a:endParaRPr sz="1200">
              <a:solidFill>
                <a:srgbClr val="1B2B68"/>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a:t>
            </a:r>
            <a:r>
              <a:rPr lang="en-GB" sz="1200">
                <a:solidFill>
                  <a:srgbClr val="1B2B68"/>
                </a:solidFill>
                <a:latin typeface="Times New Roman"/>
                <a:ea typeface="Times New Roman"/>
                <a:cs typeface="Times New Roman"/>
                <a:sym typeface="Times New Roman"/>
              </a:rPr>
              <a:t>Vgl. </a:t>
            </a:r>
            <a:r>
              <a:rPr lang="en-GB" sz="1200">
                <a:latin typeface="Times New Roman"/>
                <a:ea typeface="Times New Roman"/>
                <a:cs typeface="Times New Roman"/>
                <a:sym typeface="Times New Roman"/>
              </a:rPr>
              <a:t>Scribbr </a:t>
            </a:r>
            <a:r>
              <a:rPr lang="en-GB" sz="1200">
                <a:solidFill>
                  <a:srgbClr val="1B2B68"/>
                </a:solidFill>
                <a:latin typeface="Times New Roman"/>
                <a:ea typeface="Times New Roman"/>
                <a:cs typeface="Times New Roman"/>
                <a:sym typeface="Times New Roman"/>
              </a:rPr>
              <a:t>–</a:t>
            </a:r>
            <a:r>
              <a:rPr lang="en-GB" sz="950">
                <a:solidFill>
                  <a:srgbClr val="0D405F"/>
                </a:solidFill>
                <a:latin typeface="Arial"/>
                <a:ea typeface="Arial"/>
                <a:cs typeface="Arial"/>
                <a:sym typeface="Arial"/>
              </a:rPr>
              <a:t> </a:t>
            </a:r>
            <a:r>
              <a:rPr lang="en-GB" sz="1200">
                <a:solidFill>
                  <a:srgbClr val="1B2B68"/>
                </a:solidFill>
                <a:latin typeface="Times New Roman"/>
                <a:ea typeface="Times New Roman"/>
                <a:cs typeface="Times New Roman"/>
                <a:sym typeface="Times New Roman"/>
              </a:rPr>
              <a:t>Lektorat &amp; Korrekturlesen, 2019, 00:49</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00:51.</a:t>
            </a:r>
            <a:endParaRPr sz="1200">
              <a:solidFill>
                <a:srgbClr val="1B2B68"/>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a:t>
            </a:r>
            <a:r>
              <a:rPr lang="en-GB" sz="1200">
                <a:latin typeface="Times New Roman"/>
                <a:ea typeface="Times New Roman"/>
                <a:cs typeface="Times New Roman"/>
                <a:sym typeface="Times New Roman"/>
              </a:rPr>
              <a:t>Scribbr </a:t>
            </a:r>
            <a:r>
              <a:rPr lang="en-GB" sz="1200">
                <a:solidFill>
                  <a:srgbClr val="1B2B68"/>
                </a:solidFill>
                <a:latin typeface="Times New Roman"/>
                <a:ea typeface="Times New Roman"/>
                <a:cs typeface="Times New Roman"/>
                <a:sym typeface="Times New Roman"/>
              </a:rPr>
              <a:t>–</a:t>
            </a:r>
            <a:r>
              <a:rPr lang="en-GB" sz="950">
                <a:solidFill>
                  <a:srgbClr val="0D405F"/>
                </a:solidFill>
                <a:latin typeface="Arial"/>
                <a:ea typeface="Arial"/>
                <a:cs typeface="Arial"/>
                <a:sym typeface="Arial"/>
              </a:rPr>
              <a:t> </a:t>
            </a:r>
            <a:r>
              <a:rPr lang="en-GB" sz="1200">
                <a:solidFill>
                  <a:srgbClr val="1B2B68"/>
                </a:solidFill>
                <a:latin typeface="Times New Roman"/>
                <a:ea typeface="Times New Roman"/>
                <a:cs typeface="Times New Roman"/>
                <a:sym typeface="Times New Roman"/>
              </a:rPr>
              <a:t>Lektorat &amp; Korrekturlesen, 2019, 00:49</a:t>
            </a:r>
            <a:r>
              <a:rPr lang="en-GB" sz="1200">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00:51.</a:t>
            </a:r>
            <a:endParaRPr sz="1400" b="1"/>
          </a:p>
          <a:p>
            <a:pPr marL="0" lvl="0" indent="0" algn="l" rtl="0">
              <a:lnSpc>
                <a:spcPct val="150000"/>
              </a:lnSpc>
              <a:spcBef>
                <a:spcPts val="0"/>
              </a:spcBef>
              <a:spcAft>
                <a:spcPts val="0"/>
              </a:spcAft>
              <a:buNone/>
            </a:pPr>
            <a:endParaRPr sz="1400" b="1"/>
          </a:p>
          <a:p>
            <a:pPr marL="0" lvl="0" indent="0" algn="l" rtl="0">
              <a:lnSpc>
                <a:spcPct val="150000"/>
              </a:lnSpc>
              <a:spcBef>
                <a:spcPts val="1600"/>
              </a:spcBef>
              <a:spcAft>
                <a:spcPts val="0"/>
              </a:spcAft>
              <a:buNone/>
            </a:pPr>
            <a:endParaRPr sz="1400"/>
          </a:p>
          <a:p>
            <a:pPr marL="0" lvl="0" indent="0" algn="l" rtl="0">
              <a:lnSpc>
                <a:spcPct val="150000"/>
              </a:lnSpc>
              <a:spcBef>
                <a:spcPts val="1600"/>
              </a:spcBef>
              <a:spcAft>
                <a:spcPts val="0"/>
              </a:spcAft>
              <a:buNone/>
            </a:pPr>
            <a:br>
              <a:rPr lang="en-GB" sz="1400"/>
            </a:br>
            <a:endParaRPr sz="1400">
              <a:solidFill>
                <a:srgbClr val="1B2B68"/>
              </a:solidFill>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7"/>
          <p:cNvSpPr txBox="1">
            <a:spLocks noGrp="1"/>
          </p:cNvSpPr>
          <p:nvPr>
            <p:ph type="title"/>
          </p:nvPr>
        </p:nvSpPr>
        <p:spPr>
          <a:xfrm>
            <a:off x="901500" y="405700"/>
            <a:ext cx="7270500" cy="60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highlight>
                  <a:schemeClr val="lt1"/>
                </a:highlight>
              </a:rPr>
              <a:t>Direkte Zitate ab 40 Wörtern</a:t>
            </a:r>
            <a:endParaRPr>
              <a:solidFill>
                <a:srgbClr val="202F66"/>
              </a:solidFill>
            </a:endParaRPr>
          </a:p>
          <a:p>
            <a:pPr marL="45720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8" name="Google Shape;158;p37"/>
          <p:cNvSpPr txBox="1">
            <a:spLocks noGrp="1"/>
          </p:cNvSpPr>
          <p:nvPr>
            <p:ph type="body" idx="1"/>
          </p:nvPr>
        </p:nvSpPr>
        <p:spPr>
          <a:xfrm>
            <a:off x="901600" y="1284700"/>
            <a:ext cx="7270500" cy="3261000"/>
          </a:xfrm>
          <a:prstGeom prst="rect">
            <a:avLst/>
          </a:prstGeom>
        </p:spPr>
        <p:txBody>
          <a:bodyPr spcFirstLastPara="1" wrap="square" lIns="0" tIns="91425" rIns="91425" bIns="91425" anchor="t" anchorCtr="0">
            <a:noAutofit/>
          </a:bodyPr>
          <a:lstStyle/>
          <a:p>
            <a:pPr marL="89999" lvl="0" indent="0" algn="l" rtl="0">
              <a:spcBef>
                <a:spcPts val="0"/>
              </a:spcBef>
              <a:spcAft>
                <a:spcPts val="0"/>
              </a:spcAft>
              <a:buClr>
                <a:srgbClr val="0D405F"/>
              </a:buClr>
              <a:buSzPts val="950"/>
              <a:buFont typeface="Arial"/>
              <a:buNone/>
            </a:pPr>
            <a:r>
              <a:rPr lang="en-GB" sz="1400">
                <a:latin typeface="Times New Roman"/>
                <a:ea typeface="Times New Roman"/>
                <a:cs typeface="Times New Roman"/>
                <a:sym typeface="Times New Roman"/>
              </a:rPr>
              <a:t> Längere direkte Zitate werden so zitiert:</a:t>
            </a:r>
            <a:br>
              <a:rPr lang="en-GB" sz="1400">
                <a:solidFill>
                  <a:srgbClr val="1B2B68"/>
                </a:solidFill>
                <a:latin typeface="Times New Roman"/>
                <a:ea typeface="Times New Roman"/>
                <a:cs typeface="Times New Roman"/>
                <a:sym typeface="Times New Roman"/>
              </a:rPr>
            </a:br>
            <a:endParaRPr sz="1400">
              <a:solidFill>
                <a:srgbClr val="1B2B68"/>
              </a:solidFill>
              <a:latin typeface="Times New Roman"/>
              <a:ea typeface="Times New Roman"/>
              <a:cs typeface="Times New Roman"/>
              <a:sym typeface="Times New Roman"/>
            </a:endParaRPr>
          </a:p>
          <a:p>
            <a:pPr marL="630000" marR="706944" lvl="0" indent="0" algn="l" rtl="0">
              <a:spcBef>
                <a:spcPts val="0"/>
              </a:spcBef>
              <a:spcAft>
                <a:spcPts val="0"/>
              </a:spcAft>
              <a:buClr>
                <a:srgbClr val="0D405F"/>
              </a:buClr>
              <a:buSzPts val="900"/>
              <a:buFont typeface="Arial"/>
              <a:buNone/>
            </a:pPr>
            <a:r>
              <a:rPr lang="en-GB" sz="1200">
                <a:latin typeface="Times New Roman"/>
                <a:ea typeface="Times New Roman"/>
                <a:cs typeface="Times New Roman"/>
                <a:sym typeface="Times New Roman"/>
              </a:rPr>
              <a:t>Die Schriftgröße wird verkleinert, die Tabulaturen um 1 cm eingerückt und der Zeilenabstand auf einfach eingestellt</a:t>
            </a:r>
            <a:r>
              <a:rPr lang="en-GB" sz="1200">
                <a:solidFill>
                  <a:srgbClr val="1B2B68"/>
                </a:solidFill>
                <a:latin typeface="Times New Roman"/>
                <a:ea typeface="Times New Roman"/>
                <a:cs typeface="Times New Roman"/>
                <a:sym typeface="Times New Roman"/>
              </a:rPr>
              <a:t>. </a:t>
            </a:r>
            <a:r>
              <a:rPr lang="en-GB" sz="1200">
                <a:latin typeface="Times New Roman"/>
                <a:ea typeface="Times New Roman"/>
                <a:cs typeface="Times New Roman"/>
                <a:sym typeface="Times New Roman"/>
              </a:rPr>
              <a:t>Das Zitat wird mit einer Leerzeile davor und danach vom übrigen Text abgesetzt. Bei Blockzitaten werden keine Anführungszeichen verwendet. Die Quellenangaben werden wie bei kürzeren direkten Zitaten angegeben. Die Fußnote steht am Ende des Zitats.</a:t>
            </a:r>
            <a:r>
              <a:rPr lang="en-GB" sz="1400">
                <a:highlight>
                  <a:schemeClr val="lt1"/>
                </a:highlight>
                <a:latin typeface="Times New Roman"/>
                <a:ea typeface="Times New Roman"/>
                <a:cs typeface="Times New Roman"/>
                <a:sym typeface="Times New Roman"/>
              </a:rPr>
              <a:t>¹</a:t>
            </a:r>
            <a:r>
              <a:rPr lang="en-GB" sz="1200">
                <a:latin typeface="Times New Roman"/>
                <a:ea typeface="Times New Roman"/>
                <a:cs typeface="Times New Roman"/>
                <a:sym typeface="Times New Roman"/>
              </a:rPr>
              <a:t> </a:t>
            </a:r>
            <a:br>
              <a:rPr lang="en-GB" sz="1200">
                <a:latin typeface="Times New Roman"/>
                <a:ea typeface="Times New Roman"/>
                <a:cs typeface="Times New Roman"/>
                <a:sym typeface="Times New Roman"/>
              </a:rPr>
            </a:br>
            <a:endParaRPr sz="1200">
              <a:latin typeface="Times New Roman"/>
              <a:ea typeface="Times New Roman"/>
              <a:cs typeface="Times New Roman"/>
              <a:sym typeface="Times New Roman"/>
            </a:endParaRPr>
          </a:p>
          <a:p>
            <a:pPr marL="0" marR="706944" lvl="0" indent="0" algn="l" rtl="0">
              <a:spcBef>
                <a:spcPts val="0"/>
              </a:spcBef>
              <a:spcAft>
                <a:spcPts val="0"/>
              </a:spcAft>
              <a:buClr>
                <a:srgbClr val="0D405F"/>
              </a:buClr>
              <a:buSzPts val="900"/>
              <a:buFont typeface="Arial"/>
              <a:buNone/>
            </a:pPr>
            <a:endParaRPr sz="1200">
              <a:latin typeface="Times New Roman"/>
              <a:ea typeface="Times New Roman"/>
              <a:cs typeface="Times New Roman"/>
              <a:sym typeface="Times New Roman"/>
            </a:endParaRPr>
          </a:p>
          <a:p>
            <a:pPr marL="269999" marR="706944" lvl="0" indent="0" algn="l" rtl="0">
              <a:spcBef>
                <a:spcPts val="0"/>
              </a:spcBef>
              <a:spcAft>
                <a:spcPts val="0"/>
              </a:spcAft>
              <a:buClr>
                <a:srgbClr val="0D405F"/>
              </a:buClr>
              <a:buSzPts val="900"/>
              <a:buFont typeface="Arial"/>
              <a:buNone/>
            </a:pPr>
            <a:r>
              <a:rPr lang="en-GB" sz="1400">
                <a:highlight>
                  <a:schemeClr val="lt1"/>
                </a:highlight>
                <a:latin typeface="Times New Roman"/>
                <a:ea typeface="Times New Roman"/>
                <a:cs typeface="Times New Roman"/>
                <a:sym typeface="Times New Roman"/>
              </a:rPr>
              <a:t>_____________________________</a:t>
            </a:r>
            <a:endParaRPr sz="1200">
              <a:latin typeface="Times New Roman"/>
              <a:ea typeface="Times New Roman"/>
              <a:cs typeface="Times New Roman"/>
              <a:sym typeface="Times New Roman"/>
            </a:endParaRPr>
          </a:p>
          <a:p>
            <a:pPr marL="457200" lvl="0" indent="-317500" algn="l" rtl="0">
              <a:lnSpc>
                <a:spcPct val="150000"/>
              </a:lnSpc>
              <a:spcBef>
                <a:spcPts val="1000"/>
              </a:spcBef>
              <a:spcAft>
                <a:spcPts val="0"/>
              </a:spcAft>
              <a:buClr>
                <a:schemeClr val="accent2"/>
              </a:buClr>
              <a:buSzPts val="1400"/>
              <a:buFont typeface="Times New Roman"/>
              <a:buChar char="✓"/>
            </a:pPr>
            <a:r>
              <a:rPr lang="en-GB" sz="1400">
                <a:solidFill>
                  <a:srgbClr val="1B2B68"/>
                </a:solidFill>
                <a:highlight>
                  <a:srgbClr val="FFFFFF"/>
                </a:highlight>
                <a:latin typeface="Times New Roman"/>
                <a:ea typeface="Times New Roman"/>
                <a:cs typeface="Times New Roman"/>
                <a:sym typeface="Times New Roman"/>
              </a:rPr>
              <a:t>¹</a:t>
            </a:r>
            <a:r>
              <a:rPr lang="en-GB" sz="1200">
                <a:solidFill>
                  <a:srgbClr val="1B2B68"/>
                </a:solidFill>
                <a:highlight>
                  <a:srgbClr val="FFFFFF"/>
                </a:highlight>
                <a:latin typeface="Times New Roman"/>
                <a:ea typeface="Times New Roman"/>
                <a:cs typeface="Times New Roman"/>
                <a:sym typeface="Times New Roman"/>
              </a:rPr>
              <a:t> </a:t>
            </a:r>
            <a:r>
              <a:rPr lang="en-GB" sz="1200">
                <a:solidFill>
                  <a:srgbClr val="0D405F"/>
                </a:solidFill>
                <a:highlight>
                  <a:schemeClr val="lt1"/>
                </a:highlight>
                <a:latin typeface="Times New Roman"/>
                <a:ea typeface="Times New Roman"/>
                <a:cs typeface="Times New Roman"/>
                <a:sym typeface="Times New Roman"/>
              </a:rPr>
              <a:t>Müller, 2019, S. 48</a:t>
            </a:r>
            <a:r>
              <a:rPr lang="en-GB" sz="1400">
                <a:solidFill>
                  <a:srgbClr val="0D405F"/>
                </a:solidFill>
                <a:highlight>
                  <a:schemeClr val="lt1"/>
                </a:highlight>
                <a:latin typeface="Times New Roman"/>
                <a:ea typeface="Times New Roman"/>
                <a:cs typeface="Times New Roman"/>
                <a:sym typeface="Times New Roman"/>
              </a:rPr>
              <a:t>.</a:t>
            </a:r>
            <a:endParaRPr sz="1400">
              <a:highlight>
                <a:srgbClr val="FFFFFF"/>
              </a:highlight>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400">
              <a:highlight>
                <a:srgbClr val="FFFFFF"/>
              </a:highlight>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1 Verfassende/r</a:t>
            </a:r>
            <a:endParaRPr>
              <a:solidFill>
                <a:srgbClr val="1B2B68"/>
              </a:solidFill>
            </a:endParaRPr>
          </a:p>
        </p:txBody>
      </p:sp>
      <p:sp>
        <p:nvSpPr>
          <p:cNvPr id="164" name="Google Shape;164;p38"/>
          <p:cNvSpPr txBox="1">
            <a:spLocks noGrp="1"/>
          </p:cNvSpPr>
          <p:nvPr>
            <p:ph type="body" idx="1"/>
          </p:nvPr>
        </p:nvSpPr>
        <p:spPr>
          <a:xfrm>
            <a:off x="934075" y="1220300"/>
            <a:ext cx="7121100" cy="3251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400">
                <a:solidFill>
                  <a:srgbClr val="1B2B68"/>
                </a:solidFill>
                <a:highlight>
                  <a:srgbClr val="FFFFFF"/>
                </a:highlight>
                <a:latin typeface="Times New Roman"/>
                <a:ea typeface="Times New Roman"/>
                <a:cs typeface="Times New Roman"/>
                <a:sym typeface="Times New Roman"/>
              </a:rPr>
              <a:t>Im </a:t>
            </a:r>
            <a:r>
              <a:rPr lang="en-GB" sz="1400" b="1">
                <a:solidFill>
                  <a:srgbClr val="1B2B68"/>
                </a:solidFill>
                <a:highlight>
                  <a:srgbClr val="FFFFFF"/>
                </a:highlight>
                <a:latin typeface="Times New Roman"/>
                <a:ea typeface="Times New Roman"/>
                <a:cs typeface="Times New Roman"/>
                <a:sym typeface="Times New Roman"/>
              </a:rPr>
              <a:t>Vollbeleg</a:t>
            </a:r>
            <a:r>
              <a:rPr lang="en-GB" sz="1400">
                <a:highlight>
                  <a:schemeClr val="lt1"/>
                </a:highlight>
                <a:latin typeface="Times New Roman"/>
                <a:ea typeface="Times New Roman"/>
                <a:cs typeface="Times New Roman"/>
                <a:sym typeface="Times New Roman"/>
              </a:rPr>
              <a:t>¹</a:t>
            </a:r>
            <a:r>
              <a:rPr lang="en-GB" sz="1400">
                <a:solidFill>
                  <a:srgbClr val="1B2B68"/>
                </a:solidFill>
                <a:highlight>
                  <a:srgbClr val="FFFFFF"/>
                </a:highlight>
                <a:latin typeface="Times New Roman"/>
                <a:ea typeface="Times New Roman"/>
                <a:cs typeface="Times New Roman"/>
                <a:sym typeface="Times New Roman"/>
              </a:rPr>
              <a:t> wird der </a:t>
            </a:r>
            <a:r>
              <a:rPr lang="en-GB" sz="1400">
                <a:highlight>
                  <a:srgbClr val="FFFFFF"/>
                </a:highlight>
                <a:latin typeface="Times New Roman"/>
                <a:ea typeface="Times New Roman"/>
                <a:cs typeface="Times New Roman"/>
                <a:sym typeface="Times New Roman"/>
              </a:rPr>
              <a:t>Name der oder des Verfassenden</a:t>
            </a:r>
            <a:r>
              <a:rPr lang="en-GB" sz="1400">
                <a:solidFill>
                  <a:srgbClr val="1B2B68"/>
                </a:solidFill>
                <a:highlight>
                  <a:srgbClr val="FFFFFF"/>
                </a:highlight>
                <a:latin typeface="Times New Roman"/>
                <a:ea typeface="Times New Roman"/>
                <a:cs typeface="Times New Roman"/>
                <a:sym typeface="Times New Roman"/>
              </a:rPr>
              <a:t> vollständig, mit Nachnamen und Vornamen, ausgeschrieben. Im </a:t>
            </a:r>
            <a:r>
              <a:rPr lang="en-GB" sz="1400" b="1">
                <a:solidFill>
                  <a:srgbClr val="1B2B68"/>
                </a:solidFill>
                <a:highlight>
                  <a:srgbClr val="FFFFFF"/>
                </a:highlight>
                <a:latin typeface="Times New Roman"/>
                <a:ea typeface="Times New Roman"/>
                <a:cs typeface="Times New Roman"/>
                <a:sym typeface="Times New Roman"/>
              </a:rPr>
              <a:t>Kurzbeleg</a:t>
            </a:r>
            <a:r>
              <a:rPr lang="en-GB" sz="1400">
                <a:highlight>
                  <a:schemeClr val="lt1"/>
                </a:highlight>
                <a:latin typeface="Times New Roman"/>
                <a:ea typeface="Times New Roman"/>
                <a:cs typeface="Times New Roman"/>
                <a:sym typeface="Times New Roman"/>
              </a:rPr>
              <a:t>²</a:t>
            </a:r>
            <a:r>
              <a:rPr lang="en-GB" sz="1400">
                <a:solidFill>
                  <a:srgbClr val="1B2B68"/>
                </a:solidFill>
                <a:highlight>
                  <a:srgbClr val="FFFFFF"/>
                </a:highlight>
                <a:latin typeface="Times New Roman"/>
                <a:ea typeface="Times New Roman"/>
                <a:cs typeface="Times New Roman"/>
                <a:sym typeface="Times New Roman"/>
              </a:rPr>
              <a:t> wird nur noch der Nachname genannt.</a:t>
            </a:r>
            <a:endParaRPr sz="1400">
              <a:solidFill>
                <a:srgbClr val="1B2B68"/>
              </a:solidFill>
              <a:highlight>
                <a:schemeClr val="lt1"/>
              </a:highlight>
              <a:latin typeface="Times New Roman"/>
              <a:ea typeface="Times New Roman"/>
              <a:cs typeface="Times New Roman"/>
              <a:sym typeface="Times New Roman"/>
            </a:endParaRPr>
          </a:p>
          <a:p>
            <a:pPr marL="0" lvl="0" indent="0" algn="l" rtl="0">
              <a:spcBef>
                <a:spcPts val="0"/>
              </a:spcBef>
              <a:spcAft>
                <a:spcPts val="0"/>
              </a:spcAft>
              <a:buNone/>
            </a:pPr>
            <a:endParaRPr sz="1400">
              <a:latin typeface="Times New Roman"/>
              <a:ea typeface="Times New Roman"/>
              <a:cs typeface="Times New Roman"/>
              <a:sym typeface="Times New Roman"/>
            </a:endParaRPr>
          </a:p>
          <a:p>
            <a:pPr marL="360000" lvl="0" indent="0" algn="l" rtl="0">
              <a:spcBef>
                <a:spcPts val="0"/>
              </a:spcBef>
              <a:spcAft>
                <a:spcPts val="0"/>
              </a:spcAft>
              <a:buNone/>
            </a:pPr>
            <a:br>
              <a:rPr lang="en-GB" sz="1400">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457200" lvl="0" indent="-304800" algn="l" rtl="0">
              <a:lnSpc>
                <a:spcPct val="150000"/>
              </a:lnSpc>
              <a:spcBef>
                <a:spcPts val="1000"/>
              </a:spcBef>
              <a:spcAft>
                <a:spcPts val="0"/>
              </a:spcAft>
              <a:buClr>
                <a:schemeClr val="accent2"/>
              </a:buClr>
              <a:buSzPts val="1200"/>
              <a:buFont typeface="Times New Roman"/>
              <a:buChar char="✓"/>
            </a:pPr>
            <a:r>
              <a:rPr lang="en-GB" sz="1200">
                <a:highlight>
                  <a:schemeClr val="lt1"/>
                </a:highlight>
                <a:latin typeface="Times New Roman"/>
                <a:ea typeface="Times New Roman"/>
                <a:cs typeface="Times New Roman"/>
                <a:sym typeface="Times New Roman"/>
              </a:rPr>
              <a:t>¹ </a:t>
            </a:r>
            <a:r>
              <a:rPr lang="en-GB" sz="1200">
                <a:solidFill>
                  <a:srgbClr val="0D405F"/>
                </a:solidFill>
                <a:highlight>
                  <a:srgbClr val="D9EAD3"/>
                </a:highlight>
                <a:latin typeface="Times New Roman"/>
                <a:ea typeface="Times New Roman"/>
                <a:cs typeface="Times New Roman"/>
                <a:sym typeface="Times New Roman"/>
              </a:rPr>
              <a:t>Müller, Thomas</a:t>
            </a:r>
            <a:r>
              <a:rPr lang="en-GB" sz="1200">
                <a:solidFill>
                  <a:srgbClr val="0D405F"/>
                </a:solidFill>
                <a:highlight>
                  <a:schemeClr val="lt1"/>
                </a:highlight>
                <a:latin typeface="Times New Roman"/>
                <a:ea typeface="Times New Roman"/>
                <a:cs typeface="Times New Roman"/>
                <a:sym typeface="Times New Roman"/>
              </a:rPr>
              <a:t>: Titel, Ort: Verlag, Jahr, Seitenbereich.</a:t>
            </a:r>
            <a:endParaRPr sz="1200">
              <a:solidFill>
                <a:srgbClr val="0D405F"/>
              </a:solidFill>
              <a:highlight>
                <a:schemeClr val="lt1"/>
              </a:highlight>
              <a:latin typeface="Times New Roman"/>
              <a:ea typeface="Times New Roman"/>
              <a:cs typeface="Times New Roman"/>
              <a:sym typeface="Times New Roman"/>
            </a:endParaRPr>
          </a:p>
          <a:p>
            <a:pPr marL="457200" lvl="0" indent="-304800" algn="l" rtl="0">
              <a:lnSpc>
                <a:spcPct val="150000"/>
              </a:lnSpc>
              <a:spcBef>
                <a:spcPts val="1000"/>
              </a:spcBef>
              <a:spcAft>
                <a:spcPts val="0"/>
              </a:spcAft>
              <a:buClr>
                <a:schemeClr val="accent2"/>
              </a:buClr>
              <a:buSzPts val="1200"/>
              <a:buFont typeface="Times New Roman"/>
              <a:buChar char="✓"/>
            </a:pPr>
            <a:r>
              <a:rPr lang="en-GB" sz="1200">
                <a:highlight>
                  <a:schemeClr val="lt1"/>
                </a:highlight>
                <a:latin typeface="Times New Roman"/>
                <a:ea typeface="Times New Roman"/>
                <a:cs typeface="Times New Roman"/>
                <a:sym typeface="Times New Roman"/>
              </a:rPr>
              <a:t>² </a:t>
            </a:r>
            <a:r>
              <a:rPr lang="en-GB" sz="1200">
                <a:solidFill>
                  <a:srgbClr val="0D405F"/>
                </a:solidFill>
                <a:highlight>
                  <a:srgbClr val="D9EAD3"/>
                </a:highlight>
                <a:latin typeface="Times New Roman"/>
                <a:ea typeface="Times New Roman"/>
                <a:cs typeface="Times New Roman"/>
                <a:sym typeface="Times New Roman"/>
              </a:rPr>
              <a:t>Müller</a:t>
            </a:r>
            <a:r>
              <a:rPr lang="en-GB" sz="1200">
                <a:solidFill>
                  <a:srgbClr val="0D405F"/>
                </a:solidFill>
                <a:highlight>
                  <a:schemeClr val="lt1"/>
                </a:highlight>
                <a:latin typeface="Times New Roman"/>
                <a:ea typeface="Times New Roman"/>
                <a:cs typeface="Times New Roman"/>
                <a:sym typeface="Times New Roman"/>
              </a:rPr>
              <a:t>, Jahr, Seitenbereich.</a:t>
            </a:r>
            <a:endParaRPr sz="1200">
              <a:latin typeface="Times New Roman"/>
              <a:ea typeface="Times New Roman"/>
              <a:cs typeface="Times New Roman"/>
              <a:sym typeface="Times New Roman"/>
            </a:endParaRPr>
          </a:p>
          <a:p>
            <a:pPr marL="457200" lvl="0" indent="0" algn="l" rtl="0">
              <a:spcBef>
                <a:spcPts val="0"/>
              </a:spcBef>
              <a:spcAft>
                <a:spcPts val="0"/>
              </a:spcAft>
              <a:buNone/>
            </a:pPr>
            <a:br>
              <a:rPr lang="en-GB" sz="1400">
                <a:latin typeface="Times New Roman"/>
                <a:ea typeface="Times New Roman"/>
                <a:cs typeface="Times New Roman"/>
                <a:sym typeface="Times New Roman"/>
              </a:rPr>
            </a:br>
            <a:endParaRPr sz="700">
              <a:solidFill>
                <a:srgbClr val="0D405F"/>
              </a:solidFill>
              <a:latin typeface="Georgia"/>
              <a:ea typeface="Georgia"/>
              <a:cs typeface="Georgia"/>
              <a:sym typeface="Georgia"/>
            </a:endParaRPr>
          </a:p>
          <a:p>
            <a:pPr marL="457200" lvl="0" indent="0" algn="l" rtl="0">
              <a:spcBef>
                <a:spcPts val="0"/>
              </a:spcBef>
              <a:spcAft>
                <a:spcPts val="0"/>
              </a:spcAft>
              <a:buNone/>
            </a:pPr>
            <a:endParaRPr sz="700">
              <a:solidFill>
                <a:srgbClr val="0D405F"/>
              </a:solidFill>
              <a:latin typeface="Georgia"/>
              <a:ea typeface="Georgia"/>
              <a:cs typeface="Georgia"/>
              <a:sym typeface="Georgia"/>
            </a:endParaRPr>
          </a:p>
          <a:p>
            <a:pPr marL="0" lvl="0" indent="0" algn="l" rtl="0">
              <a:lnSpc>
                <a:spcPct val="150000"/>
              </a:lnSpc>
              <a:spcBef>
                <a:spcPts val="0"/>
              </a:spcBef>
              <a:spcAft>
                <a:spcPts val="0"/>
              </a:spcAft>
              <a:buNone/>
            </a:pPr>
            <a:endParaRPr sz="1400">
              <a:solidFill>
                <a:srgbClr val="0D405F"/>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sz="1600">
              <a:solidFill>
                <a:srgbClr val="0D405F"/>
              </a:solidFill>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45720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2 Verfassende</a:t>
            </a:r>
            <a:endParaRPr>
              <a:solidFill>
                <a:srgbClr val="1B2B68"/>
              </a:solidFill>
            </a:endParaRPr>
          </a:p>
        </p:txBody>
      </p:sp>
      <p:sp>
        <p:nvSpPr>
          <p:cNvPr id="170" name="Google Shape;170;p39"/>
          <p:cNvSpPr txBox="1">
            <a:spLocks noGrp="1"/>
          </p:cNvSpPr>
          <p:nvPr>
            <p:ph type="body" idx="1"/>
          </p:nvPr>
        </p:nvSpPr>
        <p:spPr>
          <a:xfrm>
            <a:off x="934075" y="1220300"/>
            <a:ext cx="7121100" cy="3784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400">
                <a:highlight>
                  <a:schemeClr val="lt1"/>
                </a:highlight>
                <a:latin typeface="Times New Roman"/>
                <a:ea typeface="Times New Roman"/>
                <a:cs typeface="Times New Roman"/>
                <a:sym typeface="Times New Roman"/>
              </a:rPr>
              <a:t>Im </a:t>
            </a:r>
            <a:r>
              <a:rPr lang="en-GB" sz="1400" b="1">
                <a:highlight>
                  <a:schemeClr val="lt1"/>
                </a:highlight>
                <a:latin typeface="Times New Roman"/>
                <a:ea typeface="Times New Roman"/>
                <a:cs typeface="Times New Roman"/>
                <a:sym typeface="Times New Roman"/>
              </a:rPr>
              <a:t>Vollbeleg</a:t>
            </a:r>
            <a:r>
              <a:rPr lang="en-GB" sz="1400">
                <a:highlight>
                  <a:schemeClr val="lt1"/>
                </a:highlight>
                <a:latin typeface="Times New Roman"/>
                <a:ea typeface="Times New Roman"/>
                <a:cs typeface="Times New Roman"/>
                <a:sym typeface="Times New Roman"/>
              </a:rPr>
              <a:t>¹ werden beide Namen vollständig ausgeschrieben. Bei dem zweiten Verfassendennamen wird der Vorname</a:t>
            </a:r>
            <a:r>
              <a:rPr lang="en-GB" sz="1400">
                <a:solidFill>
                  <a:srgbClr val="1B2B68"/>
                </a:solidFill>
                <a:highlight>
                  <a:srgbClr val="FFFFFF"/>
                </a:highlight>
                <a:latin typeface="Times New Roman"/>
                <a:ea typeface="Times New Roman"/>
                <a:cs typeface="Times New Roman"/>
                <a:sym typeface="Times New Roman"/>
              </a:rPr>
              <a:t> </a:t>
            </a:r>
            <a:r>
              <a:rPr lang="en-GB" sz="1400">
                <a:highlight>
                  <a:schemeClr val="lt1"/>
                </a:highlight>
                <a:latin typeface="Times New Roman"/>
                <a:ea typeface="Times New Roman"/>
                <a:cs typeface="Times New Roman"/>
                <a:sym typeface="Times New Roman"/>
              </a:rPr>
              <a:t>vor dem Nachnamen genannt und es steht kein Komma </a:t>
            </a:r>
            <a:r>
              <a:rPr lang="en-GB" sz="1400">
                <a:latin typeface="Times New Roman"/>
                <a:ea typeface="Times New Roman"/>
                <a:cs typeface="Times New Roman"/>
                <a:sym typeface="Times New Roman"/>
              </a:rPr>
              <a:t>zwischen </a:t>
            </a:r>
            <a:r>
              <a:rPr lang="en-GB" sz="1400">
                <a:highlight>
                  <a:schemeClr val="lt1"/>
                </a:highlight>
                <a:latin typeface="Times New Roman"/>
                <a:ea typeface="Times New Roman"/>
                <a:cs typeface="Times New Roman"/>
                <a:sym typeface="Times New Roman"/>
              </a:rPr>
              <a:t>Vor- und Nachname. Im </a:t>
            </a:r>
            <a:r>
              <a:rPr lang="en-GB" sz="1400" b="1">
                <a:highlight>
                  <a:schemeClr val="lt1"/>
                </a:highlight>
                <a:latin typeface="Times New Roman"/>
                <a:ea typeface="Times New Roman"/>
                <a:cs typeface="Times New Roman"/>
                <a:sym typeface="Times New Roman"/>
              </a:rPr>
              <a:t>Kurzbeleg</a:t>
            </a:r>
            <a:r>
              <a:rPr lang="en-GB" sz="1400">
                <a:highlight>
                  <a:schemeClr val="lt1"/>
                </a:highlight>
                <a:latin typeface="Times New Roman"/>
                <a:ea typeface="Times New Roman"/>
                <a:cs typeface="Times New Roman"/>
                <a:sym typeface="Times New Roman"/>
              </a:rPr>
              <a:t>² werden nur noch die Nachnamen genannt.</a:t>
            </a:r>
            <a:endParaRPr sz="1400">
              <a:highlight>
                <a:schemeClr val="lt1"/>
              </a:highlight>
              <a:latin typeface="Times New Roman"/>
              <a:ea typeface="Times New Roman"/>
              <a:cs typeface="Times New Roman"/>
              <a:sym typeface="Times New Roman"/>
            </a:endParaRPr>
          </a:p>
          <a:p>
            <a:pPr marL="360000" lvl="0" indent="0" algn="l" rtl="0">
              <a:spcBef>
                <a:spcPts val="0"/>
              </a:spcBef>
              <a:spcAft>
                <a:spcPts val="0"/>
              </a:spcAft>
              <a:buNone/>
            </a:pP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0" lvl="0" indent="269999" algn="l" rtl="0">
              <a:spcBef>
                <a:spcPts val="0"/>
              </a:spcBef>
              <a:spcAft>
                <a:spcPts val="0"/>
              </a:spcAft>
              <a:buNone/>
            </a:pPr>
            <a:endParaRPr sz="1400">
              <a:highlight>
                <a:schemeClr val="lt1"/>
              </a:highlight>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18CDBB"/>
              </a:buClr>
              <a:buSzPts val="1400"/>
              <a:buFont typeface="Times New Roman"/>
              <a:buChar char="✓"/>
            </a:pPr>
            <a:r>
              <a:rPr lang="en-GB" sz="1400">
                <a:solidFill>
                  <a:srgbClr val="1B2B68"/>
                </a:solidFill>
                <a:highlight>
                  <a:schemeClr val="lt1"/>
                </a:highlight>
                <a:latin typeface="Times New Roman"/>
                <a:ea typeface="Times New Roman"/>
                <a:cs typeface="Times New Roman"/>
                <a:sym typeface="Times New Roman"/>
              </a:rPr>
              <a:t>¹ </a:t>
            </a:r>
            <a:r>
              <a:rPr lang="en-GB" sz="1200">
                <a:solidFill>
                  <a:srgbClr val="1B2B68"/>
                </a:solidFill>
                <a:highlight>
                  <a:srgbClr val="D9EAD3"/>
                </a:highlight>
                <a:latin typeface="Times New Roman"/>
                <a:ea typeface="Times New Roman"/>
                <a:cs typeface="Times New Roman"/>
                <a:sym typeface="Times New Roman"/>
              </a:rPr>
              <a:t>Müller, Thomas/Manuel Neuer</a:t>
            </a:r>
            <a:r>
              <a:rPr lang="en-GB" sz="1200">
                <a:solidFill>
                  <a:srgbClr val="1B2B68"/>
                </a:solidFill>
                <a:latin typeface="Times New Roman"/>
                <a:ea typeface="Times New Roman"/>
                <a:cs typeface="Times New Roman"/>
                <a:sym typeface="Times New Roman"/>
              </a:rPr>
              <a:t>: </a:t>
            </a:r>
            <a:r>
              <a:rPr lang="en-GB" sz="1200">
                <a:solidFill>
                  <a:srgbClr val="1B2B68"/>
                </a:solidFill>
                <a:highlight>
                  <a:schemeClr val="lt1"/>
                </a:highlight>
                <a:latin typeface="Times New Roman"/>
                <a:ea typeface="Times New Roman"/>
                <a:cs typeface="Times New Roman"/>
                <a:sym typeface="Times New Roman"/>
              </a:rPr>
              <a:t>Titel, Ort: Verlag, Jahr, Seitenbereich. </a:t>
            </a:r>
            <a:r>
              <a:rPr lang="en-GB" sz="1200">
                <a:solidFill>
                  <a:srgbClr val="1B2B68"/>
                </a:solidFill>
                <a:latin typeface="Times New Roman"/>
                <a:ea typeface="Times New Roman"/>
                <a:cs typeface="Times New Roman"/>
                <a:sym typeface="Times New Roman"/>
              </a:rPr>
              <a:t> </a:t>
            </a:r>
            <a:endParaRPr sz="1200">
              <a:solidFill>
                <a:srgbClr val="1B2B68"/>
              </a:solidFill>
              <a:highlight>
                <a:schemeClr val="lt1"/>
              </a:highlight>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18CDBB"/>
              </a:buClr>
              <a:buSzPts val="1400"/>
              <a:buFont typeface="Times New Roman"/>
              <a:buChar char="✓"/>
            </a:pPr>
            <a:r>
              <a:rPr lang="en-GB" sz="1400">
                <a:solidFill>
                  <a:srgbClr val="1B2B68"/>
                </a:solidFill>
                <a:highlight>
                  <a:schemeClr val="lt1"/>
                </a:highlight>
                <a:latin typeface="Times New Roman"/>
                <a:ea typeface="Times New Roman"/>
                <a:cs typeface="Times New Roman"/>
                <a:sym typeface="Times New Roman"/>
              </a:rPr>
              <a:t>²</a:t>
            </a:r>
            <a:r>
              <a:rPr lang="en-GB" sz="700">
                <a:solidFill>
                  <a:srgbClr val="1B2B68"/>
                </a:solidFill>
                <a:latin typeface="Georgia"/>
                <a:ea typeface="Georgia"/>
                <a:cs typeface="Georgia"/>
                <a:sym typeface="Georgia"/>
              </a:rPr>
              <a:t>  </a:t>
            </a:r>
            <a:r>
              <a:rPr lang="en-GB" sz="1200">
                <a:solidFill>
                  <a:srgbClr val="1B2B68"/>
                </a:solidFill>
                <a:highlight>
                  <a:srgbClr val="D9EAD3"/>
                </a:highlight>
                <a:latin typeface="Times New Roman"/>
                <a:ea typeface="Times New Roman"/>
                <a:cs typeface="Times New Roman"/>
                <a:sym typeface="Times New Roman"/>
              </a:rPr>
              <a:t>Müller/Neuer</a:t>
            </a:r>
            <a:r>
              <a:rPr lang="en-GB" sz="1200">
                <a:solidFill>
                  <a:srgbClr val="1B2B68"/>
                </a:solidFill>
                <a:latin typeface="Times New Roman"/>
                <a:ea typeface="Times New Roman"/>
                <a:cs typeface="Times New Roman"/>
                <a:sym typeface="Times New Roman"/>
              </a:rPr>
              <a:t>, Jahr, Seitenbereich.</a:t>
            </a:r>
            <a:br>
              <a:rPr lang="en-GB" sz="1400">
                <a:latin typeface="Times New Roman"/>
                <a:ea typeface="Times New Roman"/>
                <a:cs typeface="Times New Roman"/>
                <a:sym typeface="Times New Roman"/>
              </a:rPr>
            </a:br>
            <a:endParaRPr sz="1400">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GB" sz="1400">
                <a:solidFill>
                  <a:srgbClr val="1B2B68"/>
                </a:solidFill>
              </a:rPr>
              <a:t>Je nach Universität auch:</a:t>
            </a:r>
            <a:endParaRPr sz="1400">
              <a:solidFill>
                <a:srgbClr val="1B2B68"/>
              </a:solidFill>
            </a:endParaRPr>
          </a:p>
          <a:p>
            <a:pPr marL="0" lvl="0" indent="0" algn="l" rtl="0">
              <a:lnSpc>
                <a:spcPct val="150000"/>
              </a:lnSpc>
              <a:spcBef>
                <a:spcPts val="0"/>
              </a:spcBef>
              <a:spcAft>
                <a:spcPts val="0"/>
              </a:spcAft>
              <a:buNone/>
            </a:pPr>
            <a:r>
              <a:rPr lang="en-GB" sz="1400">
                <a:solidFill>
                  <a:srgbClr val="1B2B68"/>
                </a:solidFill>
                <a:highlight>
                  <a:schemeClr val="lt1"/>
                </a:highlight>
                <a:latin typeface="Times New Roman"/>
                <a:ea typeface="Times New Roman"/>
                <a:cs typeface="Times New Roman"/>
                <a:sym typeface="Times New Roman"/>
              </a:rPr>
              <a:t>¹ </a:t>
            </a:r>
            <a:r>
              <a:rPr lang="en-GB" sz="1200">
                <a:solidFill>
                  <a:srgbClr val="1B2B68"/>
                </a:solidFill>
                <a:latin typeface="Times New Roman"/>
                <a:ea typeface="Times New Roman"/>
                <a:cs typeface="Times New Roman"/>
                <a:sym typeface="Times New Roman"/>
              </a:rPr>
              <a:t>Müller, Thomas </a:t>
            </a:r>
            <a:r>
              <a:rPr lang="en-GB" sz="1200">
                <a:solidFill>
                  <a:srgbClr val="1B2B68"/>
                </a:solidFill>
                <a:highlight>
                  <a:srgbClr val="FFF2CC"/>
                </a:highlight>
                <a:latin typeface="Times New Roman"/>
                <a:ea typeface="Times New Roman"/>
                <a:cs typeface="Times New Roman"/>
                <a:sym typeface="Times New Roman"/>
              </a:rPr>
              <a:t>&amp;</a:t>
            </a:r>
            <a:r>
              <a:rPr lang="en-GB" sz="1200">
                <a:solidFill>
                  <a:srgbClr val="1B2B68"/>
                </a:solidFill>
                <a:latin typeface="Times New Roman"/>
                <a:ea typeface="Times New Roman"/>
                <a:cs typeface="Times New Roman"/>
                <a:sym typeface="Times New Roman"/>
              </a:rPr>
              <a:t> Manuel Neuer: …                                </a:t>
            </a:r>
            <a:r>
              <a:rPr lang="en-GB" sz="1400">
                <a:highlight>
                  <a:schemeClr val="lt1"/>
                </a:highlight>
                <a:latin typeface="Times New Roman"/>
                <a:ea typeface="Times New Roman"/>
                <a:cs typeface="Times New Roman"/>
                <a:sym typeface="Times New Roman"/>
              </a:rPr>
              <a:t>¹ </a:t>
            </a:r>
            <a:r>
              <a:rPr lang="en-GB" sz="1200">
                <a:latin typeface="Times New Roman"/>
                <a:ea typeface="Times New Roman"/>
                <a:cs typeface="Times New Roman"/>
                <a:sym typeface="Times New Roman"/>
              </a:rPr>
              <a:t>Müller, Thomas </a:t>
            </a:r>
            <a:r>
              <a:rPr lang="en-GB" sz="1200">
                <a:highlight>
                  <a:srgbClr val="FFF2CC"/>
                </a:highlight>
                <a:latin typeface="Times New Roman"/>
                <a:ea typeface="Times New Roman"/>
                <a:cs typeface="Times New Roman"/>
                <a:sym typeface="Times New Roman"/>
              </a:rPr>
              <a:t>und</a:t>
            </a:r>
            <a:r>
              <a:rPr lang="en-GB" sz="1200">
                <a:latin typeface="Times New Roman"/>
                <a:ea typeface="Times New Roman"/>
                <a:cs typeface="Times New Roman"/>
                <a:sym typeface="Times New Roman"/>
              </a:rPr>
              <a:t> Manuel Neuer: … . </a:t>
            </a:r>
            <a:br>
              <a:rPr lang="en-GB" sz="1400">
                <a:latin typeface="Times New Roman"/>
                <a:ea typeface="Times New Roman"/>
                <a:cs typeface="Times New Roman"/>
                <a:sym typeface="Times New Roman"/>
              </a:rPr>
            </a:br>
            <a:r>
              <a:rPr lang="en-GB" sz="700">
                <a:latin typeface="Times New Roman"/>
                <a:ea typeface="Times New Roman"/>
                <a:cs typeface="Times New Roman"/>
                <a:sym typeface="Times New Roman"/>
              </a:rPr>
              <a:t> </a:t>
            </a:r>
            <a:r>
              <a:rPr lang="en-GB" sz="1400">
                <a:highlight>
                  <a:schemeClr val="lt1"/>
                </a:highlight>
                <a:latin typeface="Times New Roman"/>
                <a:ea typeface="Times New Roman"/>
                <a:cs typeface="Times New Roman"/>
                <a:sym typeface="Times New Roman"/>
              </a:rPr>
              <a:t>¹ </a:t>
            </a:r>
            <a:r>
              <a:rPr lang="en-GB" sz="1200">
                <a:latin typeface="Times New Roman"/>
                <a:ea typeface="Times New Roman"/>
                <a:cs typeface="Times New Roman"/>
                <a:sym typeface="Times New Roman"/>
              </a:rPr>
              <a:t>Müller </a:t>
            </a:r>
            <a:r>
              <a:rPr lang="en-GB" sz="1200">
                <a:highlight>
                  <a:srgbClr val="FFF2CC"/>
                </a:highlight>
                <a:latin typeface="Times New Roman"/>
                <a:ea typeface="Times New Roman"/>
                <a:cs typeface="Times New Roman"/>
                <a:sym typeface="Times New Roman"/>
              </a:rPr>
              <a:t>und</a:t>
            </a:r>
            <a:r>
              <a:rPr lang="en-GB" sz="1200">
                <a:latin typeface="Times New Roman"/>
                <a:ea typeface="Times New Roman"/>
                <a:cs typeface="Times New Roman"/>
                <a:sym typeface="Times New Roman"/>
              </a:rPr>
              <a:t> Neuer, … .                                                       </a:t>
            </a:r>
            <a:r>
              <a:rPr lang="en-GB" sz="1400">
                <a:highlight>
                  <a:schemeClr val="lt1"/>
                </a:highlight>
                <a:latin typeface="Times New Roman"/>
                <a:ea typeface="Times New Roman"/>
                <a:cs typeface="Times New Roman"/>
                <a:sym typeface="Times New Roman"/>
              </a:rPr>
              <a:t>¹ </a:t>
            </a:r>
            <a:r>
              <a:rPr lang="en-GB" sz="700">
                <a:latin typeface="Georgia"/>
                <a:ea typeface="Georgia"/>
                <a:cs typeface="Georgia"/>
                <a:sym typeface="Georgia"/>
              </a:rPr>
              <a:t> </a:t>
            </a:r>
            <a:r>
              <a:rPr lang="en-GB" sz="1200">
                <a:latin typeface="Times New Roman"/>
                <a:ea typeface="Times New Roman"/>
                <a:cs typeface="Times New Roman"/>
                <a:sym typeface="Times New Roman"/>
              </a:rPr>
              <a:t>Müller </a:t>
            </a:r>
            <a:r>
              <a:rPr lang="en-GB" sz="1200">
                <a:highlight>
                  <a:srgbClr val="FFF2CC"/>
                </a:highlight>
                <a:latin typeface="Times New Roman"/>
                <a:ea typeface="Times New Roman"/>
                <a:cs typeface="Times New Roman"/>
                <a:sym typeface="Times New Roman"/>
              </a:rPr>
              <a:t>&amp;</a:t>
            </a:r>
            <a:r>
              <a:rPr lang="en-GB" sz="1200">
                <a:latin typeface="Times New Roman"/>
                <a:ea typeface="Times New Roman"/>
                <a:cs typeface="Times New Roman"/>
                <a:sym typeface="Times New Roman"/>
              </a:rPr>
              <a:t> Neuer, … .</a:t>
            </a:r>
            <a:br>
              <a:rPr lang="en-GB" sz="1400">
                <a:solidFill>
                  <a:srgbClr val="1B2B68"/>
                </a:solidFill>
                <a:latin typeface="Times New Roman"/>
                <a:ea typeface="Times New Roman"/>
                <a:cs typeface="Times New Roman"/>
                <a:sym typeface="Times New Roman"/>
              </a:rPr>
            </a:br>
            <a:br>
              <a:rPr lang="en-GB" sz="1400">
                <a:solidFill>
                  <a:srgbClr val="1B2B68"/>
                </a:solidFill>
                <a:latin typeface="Times New Roman"/>
                <a:ea typeface="Times New Roman"/>
                <a:cs typeface="Times New Roman"/>
                <a:sym typeface="Times New Roman"/>
              </a:rPr>
            </a:br>
            <a:endParaRPr sz="1200">
              <a:solidFill>
                <a:srgbClr val="1B2B68"/>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457200" lvl="0" indent="0" algn="l" rtl="0">
              <a:lnSpc>
                <a:spcPct val="150000"/>
              </a:lnSpc>
              <a:spcBef>
                <a:spcPts val="0"/>
              </a:spcBef>
              <a:spcAft>
                <a:spcPts val="0"/>
              </a:spcAft>
              <a:buNone/>
            </a:pPr>
            <a:endParaRPr sz="1600">
              <a:solidFill>
                <a:srgbClr val="0D405F"/>
              </a:solidFill>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45720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0"/>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GB">
                <a:solidFill>
                  <a:srgbClr val="1B2B68"/>
                </a:solidFill>
              </a:rPr>
              <a:t>3 oder mehr </a:t>
            </a:r>
            <a:r>
              <a:rPr lang="en-GB">
                <a:solidFill>
                  <a:schemeClr val="dk1"/>
                </a:solidFill>
              </a:rPr>
              <a:t>Verfassende</a:t>
            </a:r>
            <a:endParaRPr/>
          </a:p>
        </p:txBody>
      </p:sp>
      <p:sp>
        <p:nvSpPr>
          <p:cNvPr id="176" name="Google Shape;176;p40"/>
          <p:cNvSpPr txBox="1">
            <a:spLocks noGrp="1"/>
          </p:cNvSpPr>
          <p:nvPr>
            <p:ph type="body" idx="1"/>
          </p:nvPr>
        </p:nvSpPr>
        <p:spPr>
          <a:xfrm>
            <a:off x="934075" y="1220300"/>
            <a:ext cx="7121100" cy="3251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400">
                <a:latin typeface="Times New Roman"/>
                <a:ea typeface="Times New Roman"/>
                <a:cs typeface="Times New Roman"/>
                <a:sym typeface="Times New Roman"/>
              </a:rPr>
              <a:t>Im </a:t>
            </a:r>
            <a:r>
              <a:rPr lang="en-GB" sz="1400" b="1">
                <a:latin typeface="Times New Roman"/>
                <a:ea typeface="Times New Roman"/>
                <a:cs typeface="Times New Roman"/>
                <a:sym typeface="Times New Roman"/>
              </a:rPr>
              <a:t>Vollbeleg</a:t>
            </a:r>
            <a:r>
              <a:rPr lang="en-GB" sz="1400">
                <a:latin typeface="Times New Roman"/>
                <a:ea typeface="Times New Roman"/>
                <a:cs typeface="Times New Roman"/>
                <a:sym typeface="Times New Roman"/>
              </a:rPr>
              <a:t>¹ werden alle Namen der Verfassenden genannt und vollständig ausgeschrieben. Im </a:t>
            </a:r>
            <a:r>
              <a:rPr lang="en-GB" sz="1400" b="1">
                <a:latin typeface="Times New Roman"/>
                <a:ea typeface="Times New Roman"/>
                <a:cs typeface="Times New Roman"/>
                <a:sym typeface="Times New Roman"/>
              </a:rPr>
              <a:t>Kurzbeleg</a:t>
            </a:r>
            <a:r>
              <a:rPr lang="en-GB" sz="1400">
                <a:latin typeface="Times New Roman"/>
                <a:ea typeface="Times New Roman"/>
                <a:cs typeface="Times New Roman"/>
                <a:sym typeface="Times New Roman"/>
              </a:rPr>
              <a:t>² muss ab dem ersten Nachnamen immer die Kürzung </a:t>
            </a:r>
            <a:r>
              <a:rPr lang="en-GB" sz="1400" b="1">
                <a:latin typeface="Times New Roman"/>
                <a:ea typeface="Times New Roman"/>
                <a:cs typeface="Times New Roman"/>
                <a:sym typeface="Times New Roman"/>
              </a:rPr>
              <a:t>et al.</a:t>
            </a:r>
            <a:r>
              <a:rPr lang="en-GB" sz="1400">
                <a:latin typeface="Times New Roman"/>
                <a:ea typeface="Times New Roman"/>
                <a:cs typeface="Times New Roman"/>
                <a:sym typeface="Times New Roman"/>
              </a:rPr>
              <a:t> (= und andere) verwendet werden.</a:t>
            </a:r>
            <a:endParaRPr sz="1400">
              <a:latin typeface="Times New Roman"/>
              <a:ea typeface="Times New Roman"/>
              <a:cs typeface="Times New Roman"/>
              <a:sym typeface="Times New Roman"/>
            </a:endParaRPr>
          </a:p>
          <a:p>
            <a:pPr marL="360000" lvl="0" indent="0" algn="l" rtl="0">
              <a:spcBef>
                <a:spcPts val="0"/>
              </a:spcBef>
              <a:spcAft>
                <a:spcPts val="0"/>
              </a:spcAft>
              <a:buNone/>
            </a:pPr>
            <a:r>
              <a:rPr lang="en-GB" sz="1400">
                <a:highlight>
                  <a:schemeClr val="lt1"/>
                </a:highlight>
                <a:latin typeface="Times New Roman"/>
                <a:ea typeface="Times New Roman"/>
                <a:cs typeface="Times New Roman"/>
                <a:sym typeface="Times New Roman"/>
              </a:rPr>
              <a:t>_____________________________</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450000" lvl="0" indent="-317500" algn="l" rtl="0">
              <a:lnSpc>
                <a:spcPct val="15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¹</a:t>
            </a:r>
            <a:r>
              <a:rPr lang="en-GB" sz="1200">
                <a:solidFill>
                  <a:srgbClr val="1B2B68"/>
                </a:solidFill>
                <a:highlight>
                  <a:srgbClr val="D9EAD3"/>
                </a:highlight>
                <a:latin typeface="Times New Roman"/>
                <a:ea typeface="Times New Roman"/>
                <a:cs typeface="Times New Roman"/>
                <a:sym typeface="Times New Roman"/>
              </a:rPr>
              <a:t>Müller, Thomas</a:t>
            </a:r>
            <a:r>
              <a:rPr lang="en-GB" sz="1200">
                <a:solidFill>
                  <a:srgbClr val="0D405F"/>
                </a:solidFill>
                <a:highlight>
                  <a:srgbClr val="D9EAD3"/>
                </a:highlight>
                <a:latin typeface="Times New Roman"/>
                <a:ea typeface="Times New Roman"/>
                <a:cs typeface="Times New Roman"/>
                <a:sym typeface="Times New Roman"/>
              </a:rPr>
              <a:t>/Manuel Neuer/Arjen Robben</a:t>
            </a:r>
            <a:r>
              <a:rPr lang="en-GB" sz="1200">
                <a:solidFill>
                  <a:srgbClr val="0D405F"/>
                </a:solidFill>
                <a:latin typeface="Times New Roman"/>
                <a:ea typeface="Times New Roman"/>
                <a:cs typeface="Times New Roman"/>
                <a:sym typeface="Times New Roman"/>
              </a:rPr>
              <a:t>: </a:t>
            </a:r>
            <a:r>
              <a:rPr lang="en-GB" sz="1200">
                <a:solidFill>
                  <a:srgbClr val="0D405F"/>
                </a:solidFill>
                <a:highlight>
                  <a:schemeClr val="lt1"/>
                </a:highlight>
                <a:latin typeface="Times New Roman"/>
                <a:ea typeface="Times New Roman"/>
                <a:cs typeface="Times New Roman"/>
                <a:sym typeface="Times New Roman"/>
              </a:rPr>
              <a:t>Titel, Ort: Verlag, Jahr, Seitenbereich.</a:t>
            </a:r>
            <a:r>
              <a:rPr lang="en-GB" sz="1400">
                <a:solidFill>
                  <a:srgbClr val="0D405F"/>
                </a:solidFill>
                <a:highlight>
                  <a:schemeClr val="lt1"/>
                </a:highlight>
                <a:latin typeface="Times New Roman"/>
                <a:ea typeface="Times New Roman"/>
                <a:cs typeface="Times New Roman"/>
                <a:sym typeface="Times New Roman"/>
              </a:rPr>
              <a:t> </a:t>
            </a:r>
            <a:endParaRPr sz="1400">
              <a:solidFill>
                <a:srgbClr val="0D405F"/>
              </a:solidFill>
              <a:latin typeface="Times New Roman"/>
              <a:ea typeface="Times New Roman"/>
              <a:cs typeface="Times New Roman"/>
              <a:sym typeface="Times New Roman"/>
            </a:endParaRPr>
          </a:p>
          <a:p>
            <a:pPr marL="450000" lvl="0" indent="-317500" algn="l" rtl="0">
              <a:lnSpc>
                <a:spcPct val="15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² </a:t>
            </a:r>
            <a:r>
              <a:rPr lang="en-GB" sz="1200">
                <a:solidFill>
                  <a:srgbClr val="0D405F"/>
                </a:solidFill>
                <a:latin typeface="Times New Roman"/>
                <a:ea typeface="Times New Roman"/>
                <a:cs typeface="Times New Roman"/>
                <a:sym typeface="Times New Roman"/>
              </a:rPr>
              <a:t>Müller </a:t>
            </a:r>
            <a:r>
              <a:rPr lang="en-GB" sz="1200">
                <a:solidFill>
                  <a:srgbClr val="0D405F"/>
                </a:solidFill>
                <a:highlight>
                  <a:srgbClr val="D9EAD3"/>
                </a:highlight>
                <a:latin typeface="Times New Roman"/>
                <a:ea typeface="Times New Roman"/>
                <a:cs typeface="Times New Roman"/>
                <a:sym typeface="Times New Roman"/>
              </a:rPr>
              <a:t>et al.</a:t>
            </a:r>
            <a:r>
              <a:rPr lang="en-GB" sz="1200">
                <a:solidFill>
                  <a:srgbClr val="0D405F"/>
                </a:solidFill>
                <a:latin typeface="Times New Roman"/>
                <a:ea typeface="Times New Roman"/>
                <a:cs typeface="Times New Roman"/>
                <a:sym typeface="Times New Roman"/>
              </a:rPr>
              <a:t>, Jahr, Seitenbereich.</a:t>
            </a:r>
            <a:r>
              <a:rPr lang="en-GB" sz="1400">
                <a:solidFill>
                  <a:srgbClr val="0D405F"/>
                </a:solidFill>
                <a:latin typeface="Times New Roman"/>
                <a:ea typeface="Times New Roman"/>
                <a:cs typeface="Times New Roman"/>
                <a:sym typeface="Times New Roman"/>
              </a:rPr>
              <a:t> </a:t>
            </a:r>
            <a:endParaRPr sz="1400"/>
          </a:p>
          <a:p>
            <a:pPr marL="0" lvl="0" indent="0" algn="l" rtl="0">
              <a:lnSpc>
                <a:spcPct val="150000"/>
              </a:lnSpc>
              <a:spcBef>
                <a:spcPts val="1600"/>
              </a:spcBef>
              <a:spcAft>
                <a:spcPts val="0"/>
              </a:spcAft>
              <a:buNone/>
            </a:pPr>
            <a:r>
              <a:rPr lang="en-GB" sz="1400"/>
              <a:t>Je nach Universität auch:</a:t>
            </a:r>
            <a:br>
              <a:rPr lang="en-GB" sz="1400"/>
            </a:br>
            <a:r>
              <a:rPr lang="en-GB" sz="1400">
                <a:highlight>
                  <a:schemeClr val="lt1"/>
                </a:highlight>
                <a:latin typeface="Times New Roman"/>
                <a:ea typeface="Times New Roman"/>
                <a:cs typeface="Times New Roman"/>
                <a:sym typeface="Times New Roman"/>
              </a:rPr>
              <a:t>¹</a:t>
            </a:r>
            <a:r>
              <a:rPr lang="en-GB" sz="1400">
                <a:solidFill>
                  <a:srgbClr val="0D405F"/>
                </a:solidFill>
                <a:highlight>
                  <a:srgbClr val="FFFFFF"/>
                </a:highlight>
                <a:latin typeface="Times New Roman"/>
                <a:ea typeface="Times New Roman"/>
                <a:cs typeface="Times New Roman"/>
                <a:sym typeface="Times New Roman"/>
              </a:rPr>
              <a:t> </a:t>
            </a:r>
            <a:r>
              <a:rPr lang="en-GB" sz="1200">
                <a:latin typeface="Times New Roman"/>
                <a:ea typeface="Times New Roman"/>
                <a:cs typeface="Times New Roman"/>
                <a:sym typeface="Times New Roman"/>
              </a:rPr>
              <a:t>Müller</a:t>
            </a:r>
            <a:r>
              <a:rPr lang="en-GB" sz="1200">
                <a:highlight>
                  <a:srgbClr val="FFF2CC"/>
                </a:highlight>
                <a:latin typeface="Times New Roman"/>
                <a:ea typeface="Times New Roman"/>
                <a:cs typeface="Times New Roman"/>
                <a:sym typeface="Times New Roman"/>
              </a:rPr>
              <a:t>/</a:t>
            </a:r>
            <a:r>
              <a:rPr lang="en-GB" sz="1200">
                <a:latin typeface="Times New Roman"/>
                <a:ea typeface="Times New Roman"/>
                <a:cs typeface="Times New Roman"/>
                <a:sym typeface="Times New Roman"/>
              </a:rPr>
              <a:t>Neuer</a:t>
            </a:r>
            <a:r>
              <a:rPr lang="en-GB" sz="1200">
                <a:highlight>
                  <a:srgbClr val="FFF2CC"/>
                </a:highlight>
                <a:latin typeface="Times New Roman"/>
                <a:ea typeface="Times New Roman"/>
                <a:cs typeface="Times New Roman"/>
                <a:sym typeface="Times New Roman"/>
              </a:rPr>
              <a:t>/</a:t>
            </a:r>
            <a:r>
              <a:rPr lang="en-GB" sz="1200">
                <a:latin typeface="Times New Roman"/>
                <a:ea typeface="Times New Roman"/>
                <a:cs typeface="Times New Roman"/>
                <a:sym typeface="Times New Roman"/>
              </a:rPr>
              <a:t>Robben …  .</a:t>
            </a:r>
            <a:br>
              <a:rPr lang="en-GB" sz="1400">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¹</a:t>
            </a:r>
            <a:r>
              <a:rPr lang="en-GB" sz="1400">
                <a:solidFill>
                  <a:srgbClr val="0D405F"/>
                </a:solidFill>
                <a:latin typeface="Times New Roman"/>
                <a:ea typeface="Times New Roman"/>
                <a:cs typeface="Times New Roman"/>
                <a:sym typeface="Times New Roman"/>
              </a:rPr>
              <a:t> </a:t>
            </a:r>
            <a:r>
              <a:rPr lang="en-GB" sz="1200">
                <a:solidFill>
                  <a:srgbClr val="0D405F"/>
                </a:solidFill>
                <a:latin typeface="Times New Roman"/>
                <a:ea typeface="Times New Roman"/>
                <a:cs typeface="Times New Roman"/>
                <a:sym typeface="Times New Roman"/>
              </a:rPr>
              <a:t>Müller</a:t>
            </a:r>
            <a:r>
              <a:rPr lang="en-GB" sz="1200">
                <a:solidFill>
                  <a:srgbClr val="0D405F"/>
                </a:solidFill>
                <a:highlight>
                  <a:srgbClr val="FFF2CC"/>
                </a:highlight>
                <a:latin typeface="Times New Roman"/>
                <a:ea typeface="Times New Roman"/>
                <a:cs typeface="Times New Roman"/>
                <a:sym typeface="Times New Roman"/>
              </a:rPr>
              <a:t>,</a:t>
            </a:r>
            <a:r>
              <a:rPr lang="en-GB" sz="1200">
                <a:solidFill>
                  <a:srgbClr val="0D405F"/>
                </a:solidFill>
                <a:latin typeface="Times New Roman"/>
                <a:ea typeface="Times New Roman"/>
                <a:cs typeface="Times New Roman"/>
                <a:sym typeface="Times New Roman"/>
              </a:rPr>
              <a:t> Neuer </a:t>
            </a:r>
            <a:r>
              <a:rPr lang="en-GB" sz="1200">
                <a:solidFill>
                  <a:srgbClr val="0D405F"/>
                </a:solidFill>
                <a:highlight>
                  <a:srgbClr val="FFF2CC"/>
                </a:highlight>
                <a:latin typeface="Times New Roman"/>
                <a:ea typeface="Times New Roman"/>
                <a:cs typeface="Times New Roman"/>
                <a:sym typeface="Times New Roman"/>
              </a:rPr>
              <a:t>&amp;</a:t>
            </a:r>
            <a:r>
              <a:rPr lang="en-GB" sz="1200">
                <a:solidFill>
                  <a:srgbClr val="0D405F"/>
                </a:solidFill>
                <a:latin typeface="Times New Roman"/>
                <a:ea typeface="Times New Roman"/>
                <a:cs typeface="Times New Roman"/>
                <a:sym typeface="Times New Roman"/>
              </a:rPr>
              <a:t> Robben … .</a:t>
            </a:r>
            <a:br>
              <a:rPr lang="en-GB" sz="1400">
                <a:solidFill>
                  <a:srgbClr val="0D405F"/>
                </a:solidFill>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¹</a:t>
            </a:r>
            <a:r>
              <a:rPr lang="en-GB" sz="700">
                <a:solidFill>
                  <a:srgbClr val="0D405F"/>
                </a:solidFill>
                <a:latin typeface="Times New Roman"/>
                <a:ea typeface="Times New Roman"/>
                <a:cs typeface="Times New Roman"/>
                <a:sym typeface="Times New Roman"/>
              </a:rPr>
              <a:t> </a:t>
            </a:r>
            <a:r>
              <a:rPr lang="en-GB" sz="1400">
                <a:solidFill>
                  <a:srgbClr val="0D405F"/>
                </a:solidFill>
                <a:latin typeface="Times New Roman"/>
                <a:ea typeface="Times New Roman"/>
                <a:cs typeface="Times New Roman"/>
                <a:sym typeface="Times New Roman"/>
              </a:rPr>
              <a:t> </a:t>
            </a:r>
            <a:r>
              <a:rPr lang="en-GB" sz="1200">
                <a:solidFill>
                  <a:srgbClr val="0D405F"/>
                </a:solidFill>
                <a:latin typeface="Times New Roman"/>
                <a:ea typeface="Times New Roman"/>
                <a:cs typeface="Times New Roman"/>
                <a:sym typeface="Times New Roman"/>
              </a:rPr>
              <a:t>Müller</a:t>
            </a:r>
            <a:r>
              <a:rPr lang="en-GB" sz="1200">
                <a:solidFill>
                  <a:srgbClr val="0D405F"/>
                </a:solidFill>
                <a:highlight>
                  <a:srgbClr val="FFF2CC"/>
                </a:highlight>
                <a:latin typeface="Times New Roman"/>
                <a:ea typeface="Times New Roman"/>
                <a:cs typeface="Times New Roman"/>
                <a:sym typeface="Times New Roman"/>
              </a:rPr>
              <a:t>,</a:t>
            </a:r>
            <a:r>
              <a:rPr lang="en-GB" sz="1200">
                <a:solidFill>
                  <a:srgbClr val="0D405F"/>
                </a:solidFill>
                <a:latin typeface="Times New Roman"/>
                <a:ea typeface="Times New Roman"/>
                <a:cs typeface="Times New Roman"/>
                <a:sym typeface="Times New Roman"/>
              </a:rPr>
              <a:t> Neuer </a:t>
            </a:r>
            <a:r>
              <a:rPr lang="en-GB" sz="1200">
                <a:solidFill>
                  <a:srgbClr val="0D405F"/>
                </a:solidFill>
                <a:highlight>
                  <a:srgbClr val="FFF2CC"/>
                </a:highlight>
                <a:latin typeface="Times New Roman"/>
                <a:ea typeface="Times New Roman"/>
                <a:cs typeface="Times New Roman"/>
                <a:sym typeface="Times New Roman"/>
              </a:rPr>
              <a:t>und</a:t>
            </a:r>
            <a:r>
              <a:rPr lang="en-GB" sz="1200">
                <a:solidFill>
                  <a:srgbClr val="0D405F"/>
                </a:solidFill>
                <a:latin typeface="Times New Roman"/>
                <a:ea typeface="Times New Roman"/>
                <a:cs typeface="Times New Roman"/>
                <a:sym typeface="Times New Roman"/>
              </a:rPr>
              <a:t> Robben … .</a:t>
            </a:r>
            <a:r>
              <a:rPr lang="en-GB" sz="1400">
                <a:solidFill>
                  <a:srgbClr val="0D405F"/>
                </a:solidFill>
                <a:latin typeface="Times New Roman"/>
                <a:ea typeface="Times New Roman"/>
                <a:cs typeface="Times New Roman"/>
                <a:sym typeface="Times New Roman"/>
              </a:rPr>
              <a:t> .</a:t>
            </a: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700">
              <a:solidFill>
                <a:srgbClr val="0D405F"/>
              </a:solidFill>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45720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1"/>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Kein/e Verfassende/r</a:t>
            </a:r>
            <a:endParaRPr/>
          </a:p>
        </p:txBody>
      </p:sp>
      <p:sp>
        <p:nvSpPr>
          <p:cNvPr id="182" name="Google Shape;182;p41"/>
          <p:cNvSpPr txBox="1">
            <a:spLocks noGrp="1"/>
          </p:cNvSpPr>
          <p:nvPr>
            <p:ph type="body" idx="1"/>
          </p:nvPr>
        </p:nvSpPr>
        <p:spPr>
          <a:xfrm>
            <a:off x="934075" y="1220300"/>
            <a:ext cx="7309500" cy="3251700"/>
          </a:xfrm>
          <a:prstGeom prst="rect">
            <a:avLst/>
          </a:prstGeom>
        </p:spPr>
        <p:txBody>
          <a:bodyPr spcFirstLastPara="1" wrap="square" lIns="91425" tIns="91425" rIns="91425" bIns="91425" anchor="t" anchorCtr="0">
            <a:noAutofit/>
          </a:bodyPr>
          <a:lstStyle/>
          <a:p>
            <a:pPr marL="269999" lvl="0" indent="0" algn="l" rtl="0">
              <a:lnSpc>
                <a:spcPct val="100000"/>
              </a:lnSpc>
              <a:spcBef>
                <a:spcPts val="0"/>
              </a:spcBef>
              <a:spcAft>
                <a:spcPts val="0"/>
              </a:spcAft>
              <a:buNone/>
            </a:pP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a:highlight>
                <a:schemeClr val="lt1"/>
              </a:highlight>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¹ </a:t>
            </a:r>
            <a:r>
              <a:rPr lang="en-GB" sz="1200">
                <a:highlight>
                  <a:schemeClr val="lt1"/>
                </a:highlight>
                <a:latin typeface="Times New Roman"/>
                <a:ea typeface="Times New Roman"/>
                <a:cs typeface="Times New Roman"/>
                <a:sym typeface="Times New Roman"/>
              </a:rPr>
              <a:t>Vgl. </a:t>
            </a:r>
            <a:r>
              <a:rPr lang="en-GB" sz="1200">
                <a:highlight>
                  <a:srgbClr val="D9EAD3"/>
                </a:highlight>
                <a:latin typeface="Times New Roman"/>
                <a:ea typeface="Times New Roman"/>
                <a:cs typeface="Times New Roman"/>
                <a:sym typeface="Times New Roman"/>
              </a:rPr>
              <a:t>„Titel der Arbeit“</a:t>
            </a:r>
            <a:r>
              <a:rPr lang="en-GB" sz="1200">
                <a:highlight>
                  <a:schemeClr val="lt1"/>
                </a:highlight>
                <a:latin typeface="Times New Roman"/>
                <a:ea typeface="Times New Roman"/>
                <a:cs typeface="Times New Roman"/>
                <a:sym typeface="Times New Roman"/>
              </a:rPr>
              <a:t>, Ort: Verlag, Jahr, Seitenbereich.</a:t>
            </a:r>
            <a:endParaRPr sz="1200">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² </a:t>
            </a:r>
            <a:r>
              <a:rPr lang="en-GB" sz="1200">
                <a:highlight>
                  <a:schemeClr val="lt1"/>
                </a:highlight>
                <a:latin typeface="Times New Roman"/>
                <a:ea typeface="Times New Roman"/>
                <a:cs typeface="Times New Roman"/>
                <a:sym typeface="Times New Roman"/>
              </a:rPr>
              <a:t>Vgl. </a:t>
            </a:r>
            <a:r>
              <a:rPr lang="en-GB" sz="1200">
                <a:highlight>
                  <a:srgbClr val="D9EAD3"/>
                </a:highlight>
                <a:latin typeface="Times New Roman"/>
                <a:ea typeface="Times New Roman"/>
                <a:cs typeface="Times New Roman"/>
                <a:sym typeface="Times New Roman"/>
              </a:rPr>
              <a:t>„Titel der Arbeit</a:t>
            </a:r>
            <a:r>
              <a:rPr lang="en-GB" sz="1200">
                <a:highlight>
                  <a:schemeClr val="lt1"/>
                </a:highlight>
                <a:latin typeface="Times New Roman"/>
                <a:ea typeface="Times New Roman"/>
                <a:cs typeface="Times New Roman"/>
                <a:sym typeface="Times New Roman"/>
              </a:rPr>
              <a:t>“, Jahr, Seitenbereich.</a:t>
            </a:r>
            <a:endParaRPr sz="1200">
              <a:highlight>
                <a:schemeClr val="lt1"/>
              </a:highlight>
              <a:latin typeface="Times New Roman"/>
              <a:ea typeface="Times New Roman"/>
              <a:cs typeface="Times New Roman"/>
              <a:sym typeface="Times New Roman"/>
            </a:endParaRPr>
          </a:p>
          <a:p>
            <a:pPr marL="0" lvl="0" indent="0" algn="l" rtl="0">
              <a:spcBef>
                <a:spcPts val="1600"/>
              </a:spcBef>
              <a:spcAft>
                <a:spcPts val="0"/>
              </a:spcAft>
              <a:buNone/>
            </a:pPr>
            <a:endParaRPr sz="1400">
              <a:highlight>
                <a:schemeClr val="lt1"/>
              </a:highlight>
              <a:latin typeface="Times New Roman"/>
              <a:ea typeface="Times New Roman"/>
              <a:cs typeface="Times New Roman"/>
              <a:sym typeface="Times New Roman"/>
            </a:endParaRPr>
          </a:p>
          <a:p>
            <a:pPr marL="0" lvl="0" indent="0" algn="l" rtl="0">
              <a:spcBef>
                <a:spcPts val="0"/>
              </a:spcBef>
              <a:spcAft>
                <a:spcPts val="0"/>
              </a:spcAft>
              <a:buNone/>
            </a:pPr>
            <a:r>
              <a:rPr lang="en-GB" sz="2800" b="1">
                <a:highlight>
                  <a:schemeClr val="lt1"/>
                </a:highlight>
              </a:rPr>
              <a:t>Organisation als Verfassende</a:t>
            </a:r>
            <a:endParaRPr sz="2800" b="1">
              <a:highlight>
                <a:schemeClr val="lt1"/>
              </a:highlight>
            </a:endParaRPr>
          </a:p>
          <a:p>
            <a:pPr marL="360000" lvl="0" indent="-90001" algn="l" rtl="0">
              <a:spcBef>
                <a:spcPts val="0"/>
              </a:spcBef>
              <a:spcAft>
                <a:spcPts val="0"/>
              </a:spcAft>
              <a:buNone/>
            </a:pPr>
            <a:r>
              <a:rPr lang="en-GB" sz="1400">
                <a:highlight>
                  <a:schemeClr val="lt1"/>
                </a:highlight>
                <a:latin typeface="Times New Roman"/>
                <a:ea typeface="Times New Roman"/>
                <a:cs typeface="Times New Roman"/>
                <a:sym typeface="Times New Roman"/>
              </a:rPr>
              <a:t>_____________________________</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¹ </a:t>
            </a:r>
            <a:r>
              <a:rPr lang="en-GB" sz="1200">
                <a:latin typeface="Times New Roman"/>
                <a:ea typeface="Times New Roman"/>
                <a:cs typeface="Times New Roman"/>
                <a:sym typeface="Times New Roman"/>
              </a:rPr>
              <a:t>Vgl. </a:t>
            </a:r>
            <a:r>
              <a:rPr lang="en-GB" sz="1200">
                <a:highlight>
                  <a:srgbClr val="D9EAD3"/>
                </a:highlight>
                <a:latin typeface="Times New Roman"/>
                <a:ea typeface="Times New Roman"/>
                <a:cs typeface="Times New Roman"/>
                <a:sym typeface="Times New Roman"/>
              </a:rPr>
              <a:t>Apple</a:t>
            </a:r>
            <a:r>
              <a:rPr lang="en-GB" sz="1200">
                <a:latin typeface="Times New Roman"/>
                <a:ea typeface="Times New Roman"/>
                <a:cs typeface="Times New Roman"/>
                <a:sym typeface="Times New Roman"/>
              </a:rPr>
              <a:t>: Titel, Ort: Verlag, Jahr, Seitenbereich. </a:t>
            </a:r>
            <a:endParaRPr sz="1200">
              <a:latin typeface="Times New Roman"/>
              <a:ea typeface="Times New Roman"/>
              <a:cs typeface="Times New Roman"/>
              <a:sym typeface="Times New Roman"/>
            </a:endParaRPr>
          </a:p>
          <a:p>
            <a:pPr marL="457200" lvl="0" indent="-317500" algn="just" rtl="0">
              <a:lnSpc>
                <a:spcPct val="180000"/>
              </a:lnSpc>
              <a:spcBef>
                <a:spcPts val="0"/>
              </a:spcBef>
              <a:spcAft>
                <a:spcPts val="0"/>
              </a:spcAft>
              <a:buClr>
                <a:schemeClr val="accent2"/>
              </a:buClr>
              <a:buSzPts val="1400"/>
              <a:buFont typeface="Times New Roman"/>
              <a:buChar char="✓"/>
            </a:pPr>
            <a:r>
              <a:rPr lang="en-GB" sz="1400">
                <a:highlight>
                  <a:schemeClr val="lt1"/>
                </a:highlight>
                <a:latin typeface="Times New Roman"/>
                <a:ea typeface="Times New Roman"/>
                <a:cs typeface="Times New Roman"/>
                <a:sym typeface="Times New Roman"/>
              </a:rPr>
              <a:t>² </a:t>
            </a:r>
            <a:r>
              <a:rPr lang="en-GB" sz="1200">
                <a:latin typeface="Times New Roman"/>
                <a:ea typeface="Times New Roman"/>
                <a:cs typeface="Times New Roman"/>
                <a:sym typeface="Times New Roman"/>
              </a:rPr>
              <a:t>Vgl. </a:t>
            </a:r>
            <a:r>
              <a:rPr lang="en-GB" sz="1200">
                <a:highlight>
                  <a:srgbClr val="D9EAD3"/>
                </a:highlight>
                <a:latin typeface="Times New Roman"/>
                <a:ea typeface="Times New Roman"/>
                <a:cs typeface="Times New Roman"/>
                <a:sym typeface="Times New Roman"/>
              </a:rPr>
              <a:t>Apple</a:t>
            </a:r>
            <a:r>
              <a:rPr lang="en-GB" sz="1200">
                <a:latin typeface="Times New Roman"/>
                <a:ea typeface="Times New Roman"/>
                <a:cs typeface="Times New Roman"/>
                <a:sym typeface="Times New Roman"/>
              </a:rPr>
              <a:t>, Jahr, Seitenbereich</a:t>
            </a:r>
            <a:endParaRPr sz="1200">
              <a:solidFill>
                <a:srgbClr val="0D405F"/>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45720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202F66"/>
                </a:solidFill>
              </a:rPr>
              <a:t>Deutsche Zitierweise</a:t>
            </a:r>
            <a:endParaRPr>
              <a:solidFill>
                <a:srgbClr val="202F66"/>
              </a:solidFill>
            </a:endParaRPr>
          </a:p>
        </p:txBody>
      </p:sp>
      <p:sp>
        <p:nvSpPr>
          <p:cNvPr id="79" name="Google Shape;79;p24"/>
          <p:cNvSpPr txBox="1">
            <a:spLocks noGrp="1"/>
          </p:cNvSpPr>
          <p:nvPr>
            <p:ph type="body" idx="1"/>
          </p:nvPr>
        </p:nvSpPr>
        <p:spPr>
          <a:xfrm>
            <a:off x="1037125" y="1152475"/>
            <a:ext cx="7097100" cy="3423000"/>
          </a:xfrm>
          <a:prstGeom prst="rect">
            <a:avLst/>
          </a:prstGeom>
        </p:spPr>
        <p:txBody>
          <a:bodyPr spcFirstLastPara="1" wrap="square" lIns="91425" tIns="91425" rIns="91425" bIns="91425" anchor="t" anchorCtr="0">
            <a:noAutofit/>
          </a:bodyPr>
          <a:lstStyle/>
          <a:p>
            <a:pPr marL="0" lvl="0" indent="0" algn="l" rtl="0">
              <a:lnSpc>
                <a:spcPct val="150000"/>
              </a:lnSpc>
              <a:spcBef>
                <a:spcPts val="1000"/>
              </a:spcBef>
              <a:spcAft>
                <a:spcPts val="0"/>
              </a:spcAft>
              <a:buNone/>
            </a:pPr>
            <a:r>
              <a:rPr lang="en-GB" sz="1400" b="1">
                <a:solidFill>
                  <a:srgbClr val="1B2B68"/>
                </a:solidFill>
                <a:highlight>
                  <a:srgbClr val="FFFFFF"/>
                </a:highlight>
              </a:rPr>
              <a:t>Fußnoten zitieren im Text:</a:t>
            </a:r>
            <a:br>
              <a:rPr lang="en-GB" sz="1400" b="1">
                <a:solidFill>
                  <a:srgbClr val="1B2B68"/>
                </a:solidFill>
              </a:rPr>
            </a:br>
            <a:r>
              <a:rPr lang="en-GB" sz="1400">
                <a:solidFill>
                  <a:srgbClr val="1B2B68"/>
                </a:solidFill>
              </a:rPr>
              <a:t>→ </a:t>
            </a:r>
            <a:r>
              <a:rPr lang="en-GB" sz="1400">
                <a:solidFill>
                  <a:srgbClr val="1B2B68"/>
                </a:solidFill>
                <a:highlight>
                  <a:schemeClr val="lt1"/>
                </a:highlight>
              </a:rPr>
              <a:t>Zitate werden durch </a:t>
            </a:r>
            <a:r>
              <a:rPr lang="en-GB" sz="1400">
                <a:solidFill>
                  <a:srgbClr val="1B2B68"/>
                </a:solidFill>
              </a:rPr>
              <a:t>Fußnoten¹</a:t>
            </a:r>
            <a:r>
              <a:rPr lang="en-GB" sz="1400">
                <a:solidFill>
                  <a:srgbClr val="1B2B68"/>
                </a:solidFill>
                <a:highlight>
                  <a:schemeClr val="lt1"/>
                </a:highlight>
              </a:rPr>
              <a:t> gekennzeichnet.</a:t>
            </a:r>
            <a:br>
              <a:rPr lang="en-GB" sz="1400">
                <a:solidFill>
                  <a:srgbClr val="1B2B68"/>
                </a:solidFill>
                <a:highlight>
                  <a:schemeClr val="lt1"/>
                </a:highlight>
              </a:rPr>
            </a:br>
            <a:r>
              <a:rPr lang="en-GB" sz="1400">
                <a:solidFill>
                  <a:srgbClr val="1B2B68"/>
                </a:solidFill>
                <a:highlight>
                  <a:schemeClr val="lt1"/>
                </a:highlight>
              </a:rPr>
              <a:t>→ Die Quellenangabe für das Zitat steht im Fußnotenbereich auf derselben Seite.</a:t>
            </a:r>
            <a:br>
              <a:rPr lang="en-GB" sz="1400">
                <a:highlight>
                  <a:schemeClr val="lt1"/>
                </a:highlight>
              </a:rPr>
            </a:br>
            <a:r>
              <a:rPr lang="en-GB" sz="1400"/>
              <a:t>→ </a:t>
            </a:r>
            <a:r>
              <a:rPr lang="en-GB" sz="1400">
                <a:highlight>
                  <a:schemeClr val="lt1"/>
                </a:highlight>
              </a:rPr>
              <a:t>Die erste Nennung einer Quelle wird als </a:t>
            </a:r>
            <a:r>
              <a:rPr lang="en-GB" sz="1400" b="1">
                <a:highlight>
                  <a:schemeClr val="lt1"/>
                </a:highlight>
              </a:rPr>
              <a:t>Vollbeleg</a:t>
            </a:r>
            <a:r>
              <a:rPr lang="en-GB" sz="1400">
                <a:highlight>
                  <a:schemeClr val="lt1"/>
                </a:highlight>
              </a:rPr>
              <a:t> angegeben.</a:t>
            </a:r>
            <a:br>
              <a:rPr lang="en-GB" sz="1400">
                <a:highlight>
                  <a:schemeClr val="lt1"/>
                </a:highlight>
              </a:rPr>
            </a:br>
            <a:r>
              <a:rPr lang="en-GB" sz="1400">
                <a:highlight>
                  <a:schemeClr val="lt1"/>
                </a:highlight>
              </a:rPr>
              <a:t>→ Ab der zweiten Nennung wird ein </a:t>
            </a:r>
            <a:r>
              <a:rPr lang="en-GB" sz="1400" b="1">
                <a:highlight>
                  <a:schemeClr val="lt1"/>
                </a:highlight>
              </a:rPr>
              <a:t>Kurzbeleg</a:t>
            </a:r>
            <a:r>
              <a:rPr lang="en-GB" sz="1400">
                <a:highlight>
                  <a:schemeClr val="lt1"/>
                </a:highlight>
              </a:rPr>
              <a:t> genannt.</a:t>
            </a:r>
            <a:endParaRPr sz="1400">
              <a:highlight>
                <a:schemeClr val="lt1"/>
              </a:highlight>
            </a:endParaRPr>
          </a:p>
          <a:p>
            <a:pPr marL="0" lvl="0" indent="0" algn="l" rtl="0">
              <a:lnSpc>
                <a:spcPct val="180000"/>
              </a:lnSpc>
              <a:spcBef>
                <a:spcPts val="1600"/>
              </a:spcBef>
              <a:spcAft>
                <a:spcPts val="1200"/>
              </a:spcAft>
              <a:buNone/>
            </a:pPr>
            <a:r>
              <a:rPr lang="en-GB" sz="1400" b="1">
                <a:solidFill>
                  <a:srgbClr val="1B2B68"/>
                </a:solidFill>
              </a:rPr>
              <a:t>Eintrag im Literaturverzeichnis: </a:t>
            </a:r>
            <a:r>
              <a:rPr lang="en-GB" sz="1400">
                <a:solidFill>
                  <a:srgbClr val="1B2B68"/>
                </a:solidFill>
              </a:rPr>
              <a:t> </a:t>
            </a:r>
            <a:br>
              <a:rPr lang="en-GB" sz="1400">
                <a:solidFill>
                  <a:srgbClr val="1B2B68"/>
                </a:solidFill>
              </a:rPr>
            </a:br>
            <a:r>
              <a:rPr lang="en-GB" sz="1400">
                <a:solidFill>
                  <a:srgbClr val="1B2B68"/>
                </a:solidFill>
              </a:rPr>
              <a:t>→  </a:t>
            </a:r>
            <a:r>
              <a:rPr lang="en-GB" sz="1400"/>
              <a:t>Am Ende der Arbeit wird ein Literaturverzeichnis benötigt.</a:t>
            </a:r>
            <a:br>
              <a:rPr lang="en-GB" sz="1400">
                <a:solidFill>
                  <a:srgbClr val="1B2B68"/>
                </a:solidFill>
              </a:rPr>
            </a:br>
            <a:r>
              <a:rPr lang="en-GB" sz="1400"/>
              <a:t>→</a:t>
            </a:r>
            <a:r>
              <a:rPr lang="en-GB" sz="1400">
                <a:solidFill>
                  <a:srgbClr val="1B2B68"/>
                </a:solidFill>
              </a:rPr>
              <a:t> </a:t>
            </a:r>
            <a:r>
              <a:rPr lang="en-GB" sz="1400">
                <a:solidFill>
                  <a:srgbClr val="1B2B68"/>
                </a:solidFill>
                <a:highlight>
                  <a:srgbClr val="FFFFFF"/>
                </a:highlight>
              </a:rPr>
              <a:t>Im </a:t>
            </a:r>
            <a:r>
              <a:rPr lang="en-GB" sz="1400">
                <a:solidFill>
                  <a:srgbClr val="1B2B68"/>
                </a:solidFill>
                <a:highlight>
                  <a:srgbClr val="FFFFFF"/>
                </a:highlight>
                <a:uFill>
                  <a:noFill/>
                </a:uFill>
                <a:hlinkClick r:id="rId3">
                  <a:extLst>
                    <a:ext uri="{A12FA001-AC4F-418D-AE19-62706E023703}">
                      <ahyp:hlinkClr xmlns:ahyp="http://schemas.microsoft.com/office/drawing/2018/hyperlinkcolor" val="tx"/>
                    </a:ext>
                  </a:extLst>
                </a:hlinkClick>
              </a:rPr>
              <a:t>Literaturverzeichnis</a:t>
            </a:r>
            <a:r>
              <a:rPr lang="en-GB" sz="1400">
                <a:solidFill>
                  <a:srgbClr val="1B2B68"/>
                </a:solidFill>
                <a:highlight>
                  <a:srgbClr val="FFFFFF"/>
                </a:highlight>
              </a:rPr>
              <a:t> werden alle verwendeten Quellen alphabetisch und vollständig aufgelistet.</a:t>
            </a:r>
            <a:br>
              <a:rPr lang="en-GB" sz="1400">
                <a:solidFill>
                  <a:srgbClr val="0D405F"/>
                </a:solidFill>
              </a:rPr>
            </a:br>
            <a:endParaRPr sz="1400">
              <a:solidFill>
                <a:srgbClr val="0D405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42"/>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Fußnoten einfügen</a:t>
            </a:r>
            <a:endParaRPr/>
          </a:p>
        </p:txBody>
      </p:sp>
      <p:pic>
        <p:nvPicPr>
          <p:cNvPr id="188" name="Google Shape;188;p42" descr="1. Fußnote einfügen 0:15&#10;2. Fußnote formatieren (Position im Text, Zahlenformat, Nummerierung) 1:11&#10;3. Formatvorlage inkl. Schriftart und -Größe ändern 1:50&#10;4. Fußnote löschen 2:15&#10;&#10;Lerne, wie du schnell und einfach Fußnoten in Word 2016 einfügen und auch formatieren kannst.&#10;&#10;Über einen Rechtsklick auf den Fußnoten-Bereich lassen sich die Position im Text, das Zahlenformat, die Nummerierung sowie die Formatvorlage inkl. Schriftart und Größe verändern.&#10;&#10;▬▬▬▬▬▬▬▬▬▬▬▬▬▬▬▬▬▬▬▬▬▬▬▬▬▬▬▬&#10;Erfahre mehr zu dem Thema Fußnoten und der dazugehörigen Zitierweise:&#10;&#10;►Fußnoten fomatieren: https://www.scribbr.de/deutsche-zitierweise/fussnote-word/&#10;►Deutsche Zitierweise: https://www.scribbr.de/category/deutsche-zitierweise/&#10;&#10;▬▬▬▬▬▬▬▬▬▬▬▬▬▬▬▬▬▬▬▬▬▬▬▬▬▬▬▬&#10;🎓 Scribbr - Wir verhelfen dir zum Abschluss! 🎓&#10;&#10;Lektorat &amp; Korrekturlesen: https://www.scribbr.de/lektorat-korrekturlesen/deutsche-abschlussarbeit/&#10;Plagiatsprüfung: https://www.scribbr.de/plagiatspruefung/&#10;Umfangreiche Wissendatenbank: https://www.scribbr.de/wissensdatenbank/" title="Fußnoten in Word einfügen und formatieren - einfach erklärt!">
            <a:hlinkClick r:id="rId3"/>
          </p:cNvPr>
          <p:cNvPicPr preferRelativeResize="0"/>
          <p:nvPr/>
        </p:nvPicPr>
        <p:blipFill>
          <a:blip r:embed="rId4">
            <a:alphaModFix/>
          </a:blip>
          <a:stretch>
            <a:fillRect/>
          </a:stretch>
        </p:blipFill>
        <p:spPr>
          <a:xfrm>
            <a:off x="1797400" y="1113100"/>
            <a:ext cx="5225450" cy="3919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3"/>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a:t>Literaturverzeichnis</a:t>
            </a:r>
            <a:endParaRPr sz="4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793025" y="445025"/>
            <a:ext cx="7200000" cy="572700"/>
          </a:xfrm>
          <a:prstGeom prst="rect">
            <a:avLst/>
          </a:prstGeom>
        </p:spPr>
        <p:txBody>
          <a:bodyPr spcFirstLastPara="1" wrap="square" lIns="91425" tIns="91425" rIns="91425" bIns="91425" anchor="t" anchorCtr="0">
            <a:noAutofit/>
          </a:bodyPr>
          <a:lstStyle/>
          <a:p>
            <a:pPr marL="89999" lvl="0" indent="0" algn="l" rtl="0">
              <a:spcBef>
                <a:spcPts val="0"/>
              </a:spcBef>
              <a:spcAft>
                <a:spcPts val="0"/>
              </a:spcAft>
              <a:buNone/>
            </a:pPr>
            <a:r>
              <a:rPr lang="en-GB">
                <a:solidFill>
                  <a:srgbClr val="1B2B68"/>
                </a:solidFill>
              </a:rPr>
              <a:t>Vollständige Quellenangabe </a:t>
            </a:r>
            <a:endParaRPr>
              <a:solidFill>
                <a:srgbClr val="1B2B68"/>
              </a:solidFill>
            </a:endParaRPr>
          </a:p>
          <a:p>
            <a:pPr marL="0" lvl="0" indent="0" algn="l" rtl="0">
              <a:spcBef>
                <a:spcPts val="0"/>
              </a:spcBef>
              <a:spcAft>
                <a:spcPts val="0"/>
              </a:spcAft>
              <a:buNone/>
            </a:pPr>
            <a:endParaRPr>
              <a:solidFill>
                <a:srgbClr val="0D405F"/>
              </a:solidFill>
              <a:highlight>
                <a:schemeClr val="lt1"/>
              </a:highlight>
            </a:endParaRPr>
          </a:p>
          <a:p>
            <a:pPr marL="0" lvl="0" indent="0" algn="l" rtl="0">
              <a:spcBef>
                <a:spcPts val="0"/>
              </a:spcBef>
              <a:spcAft>
                <a:spcPts val="0"/>
              </a:spcAft>
              <a:buNone/>
            </a:pPr>
            <a:endParaRPr/>
          </a:p>
        </p:txBody>
      </p:sp>
      <p:sp>
        <p:nvSpPr>
          <p:cNvPr id="199" name="Google Shape;199;p44"/>
          <p:cNvSpPr txBox="1">
            <a:spLocks noGrp="1"/>
          </p:cNvSpPr>
          <p:nvPr>
            <p:ph type="body" idx="1"/>
          </p:nvPr>
        </p:nvSpPr>
        <p:spPr>
          <a:xfrm>
            <a:off x="934075" y="1220300"/>
            <a:ext cx="7121100" cy="3251700"/>
          </a:xfrm>
          <a:prstGeom prst="rect">
            <a:avLst/>
          </a:prstGeom>
        </p:spPr>
        <p:txBody>
          <a:bodyPr spcFirstLastPara="1" wrap="square" lIns="91425" tIns="91425" rIns="91425" bIns="91425" anchor="t" anchorCtr="0">
            <a:noAutofit/>
          </a:bodyPr>
          <a:lstStyle/>
          <a:p>
            <a:pPr marL="269999" lvl="0" indent="0" algn="l" rtl="0">
              <a:lnSpc>
                <a:spcPct val="150000"/>
              </a:lnSpc>
              <a:spcBef>
                <a:spcPts val="0"/>
              </a:spcBef>
              <a:spcAft>
                <a:spcPts val="0"/>
              </a:spcAft>
              <a:buNone/>
            </a:pPr>
            <a:r>
              <a:rPr lang="en-GB" sz="1400"/>
              <a:t>Jede Quelle steht mit einem vollständigen Eintrag im Literaturverzeichnis.</a:t>
            </a:r>
            <a:endParaRPr sz="1400"/>
          </a:p>
          <a:p>
            <a:pPr marL="269999" lvl="0" indent="0" algn="l" rtl="0">
              <a:lnSpc>
                <a:spcPct val="150000"/>
              </a:lnSpc>
              <a:spcBef>
                <a:spcPts val="1600"/>
              </a:spcBef>
              <a:spcAft>
                <a:spcPts val="0"/>
              </a:spcAft>
              <a:buNone/>
            </a:pPr>
            <a:r>
              <a:rPr lang="en-GB" sz="1400"/>
              <a:t>Eintrag im Literaturverzeichnis entspricht dem Vollbeleg in den Fußnoten ohne Seitenzahlen der jeweiligen Zitate.</a:t>
            </a:r>
            <a:endParaRPr sz="1400"/>
          </a:p>
          <a:p>
            <a:pPr marL="269999" lvl="0" indent="0" algn="l" rtl="0">
              <a:lnSpc>
                <a:spcPct val="150000"/>
              </a:lnSpc>
              <a:spcBef>
                <a:spcPts val="1600"/>
              </a:spcBef>
              <a:spcAft>
                <a:spcPts val="0"/>
              </a:spcAft>
              <a:buNone/>
            </a:pPr>
            <a:r>
              <a:rPr lang="en-GB" sz="1400"/>
              <a:t>Die vollständige Quellenangabe ist abhängig von der Art der Quelle:</a:t>
            </a:r>
            <a:br>
              <a:rPr lang="en-GB" sz="1400"/>
            </a:br>
            <a:r>
              <a:rPr lang="en-GB" sz="1400"/>
              <a:t>→ Bücher</a:t>
            </a:r>
            <a:br>
              <a:rPr lang="en-GB" sz="1400"/>
            </a:br>
            <a:r>
              <a:rPr lang="en-GB" sz="1400"/>
              <a:t>→ Zeitschriften</a:t>
            </a:r>
            <a:br>
              <a:rPr lang="en-GB" sz="1400"/>
            </a:br>
            <a:r>
              <a:rPr lang="en-GB" sz="1400"/>
              <a:t>→ Internetquellen</a:t>
            </a:r>
            <a:br>
              <a:rPr lang="en-GB" sz="1400"/>
            </a:br>
            <a:r>
              <a:rPr lang="en-GB" sz="1400"/>
              <a:t>→  ...</a:t>
            </a:r>
            <a:endParaRPr sz="1400"/>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45720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5"/>
          <p:cNvSpPr txBox="1">
            <a:spLocks noGrp="1"/>
          </p:cNvSpPr>
          <p:nvPr>
            <p:ph type="title"/>
          </p:nvPr>
        </p:nvSpPr>
        <p:spPr>
          <a:xfrm>
            <a:off x="934075" y="445025"/>
            <a:ext cx="72000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GB">
                <a:solidFill>
                  <a:srgbClr val="1B2B68"/>
                </a:solidFill>
              </a:rPr>
              <a:t>Buch im Literaturverzeichnis</a:t>
            </a:r>
            <a:endParaRPr>
              <a:solidFill>
                <a:srgbClr val="1B2B68"/>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5" name="Google Shape;205;p45"/>
          <p:cNvSpPr txBox="1">
            <a:spLocks noGrp="1"/>
          </p:cNvSpPr>
          <p:nvPr>
            <p:ph type="body" idx="1"/>
          </p:nvPr>
        </p:nvSpPr>
        <p:spPr>
          <a:xfrm>
            <a:off x="934075" y="1250925"/>
            <a:ext cx="7200000" cy="333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sz="1400" b="1">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r>
              <a:rPr lang="en-GB" sz="1400">
                <a:latin typeface="Times New Roman"/>
                <a:ea typeface="Times New Roman"/>
                <a:cs typeface="Times New Roman"/>
                <a:sym typeface="Times New Roman"/>
              </a:rPr>
              <a:t>Müller, Thomas: Quellen richtig zitieren und belegen: Eine Anleitung</a:t>
            </a:r>
            <a:r>
              <a:rPr lang="en-GB" sz="1400" i="1">
                <a:latin typeface="Times New Roman"/>
                <a:ea typeface="Times New Roman"/>
                <a:cs typeface="Times New Roman"/>
                <a:sym typeface="Times New Roman"/>
              </a:rPr>
              <a:t>,</a:t>
            </a:r>
            <a:r>
              <a:rPr lang="en-GB" sz="1400">
                <a:latin typeface="Times New Roman"/>
                <a:ea typeface="Times New Roman"/>
                <a:cs typeface="Times New Roman"/>
                <a:sym typeface="Times New Roman"/>
              </a:rPr>
              <a:t> Manuel Neuer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(Hrsg.), 3. Bd., 2. Aufl., München, Deutschland: Springer, 2019. </a:t>
            </a:r>
            <a:br>
              <a:rPr lang="en-GB" sz="1200">
                <a:latin typeface="Times New Roman"/>
                <a:ea typeface="Times New Roman"/>
                <a:cs typeface="Times New Roman"/>
                <a:sym typeface="Times New Roman"/>
              </a:rPr>
            </a:br>
            <a:endParaRPr sz="1200">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endParaRPr sz="12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
        <p:nvSpPr>
          <p:cNvPr id="206" name="Google Shape;206;p45"/>
          <p:cNvSpPr txBox="1"/>
          <p:nvPr/>
        </p:nvSpPr>
        <p:spPr>
          <a:xfrm>
            <a:off x="5090475" y="790750"/>
            <a:ext cx="61086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07" name="Google Shape;207;p45"/>
          <p:cNvSpPr/>
          <p:nvPr/>
        </p:nvSpPr>
        <p:spPr>
          <a:xfrm>
            <a:off x="924625" y="1250925"/>
            <a:ext cx="7218900" cy="499500"/>
          </a:xfrm>
          <a:prstGeom prst="roundRect">
            <a:avLst>
              <a:gd name="adj" fmla="val 16667"/>
            </a:avLst>
          </a:prstGeom>
          <a:solidFill>
            <a:srgbClr val="EFEFE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Verfassende/r: Buchtitel</a:t>
            </a:r>
            <a:r>
              <a:rPr lang="en-GB" i="1">
                <a:solidFill>
                  <a:srgbClr val="1B2B68"/>
                </a:solidFill>
                <a:latin typeface="Times New Roman"/>
                <a:ea typeface="Times New Roman"/>
                <a:cs typeface="Times New Roman"/>
                <a:sym typeface="Times New Roman"/>
              </a:rPr>
              <a:t>,</a:t>
            </a:r>
            <a:r>
              <a:rPr lang="en-GB">
                <a:solidFill>
                  <a:srgbClr val="1B2B68"/>
                </a:solidFill>
                <a:latin typeface="Times New Roman"/>
                <a:ea typeface="Times New Roman"/>
                <a:cs typeface="Times New Roman"/>
                <a:sym typeface="Times New Roman"/>
              </a:rPr>
              <a:t> ggf. Herausgeber (Hrsg.), ggf. Band, ggf. Auflage,</a:t>
            </a:r>
            <a:r>
              <a:rPr lang="en-GB" i="1">
                <a:solidFill>
                  <a:srgbClr val="1B2B68"/>
                </a:solidFill>
                <a:latin typeface="Times New Roman"/>
                <a:ea typeface="Times New Roman"/>
                <a:cs typeface="Times New Roman"/>
                <a:sym typeface="Times New Roman"/>
              </a:rPr>
              <a:t> </a:t>
            </a:r>
            <a:r>
              <a:rPr lang="en-GB">
                <a:solidFill>
                  <a:srgbClr val="1B2B68"/>
                </a:solidFill>
                <a:latin typeface="Times New Roman"/>
                <a:ea typeface="Times New Roman"/>
                <a:cs typeface="Times New Roman"/>
                <a:sym typeface="Times New Roman"/>
              </a:rPr>
              <a:t>Ort: Verlag, Jahr.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6"/>
          <p:cNvSpPr txBox="1">
            <a:spLocks noGrp="1"/>
          </p:cNvSpPr>
          <p:nvPr>
            <p:ph type="title"/>
          </p:nvPr>
        </p:nvSpPr>
        <p:spPr>
          <a:xfrm>
            <a:off x="934075" y="445025"/>
            <a:ext cx="7200000" cy="5727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GB">
                <a:solidFill>
                  <a:srgbClr val="1B2B68"/>
                </a:solidFill>
              </a:rPr>
              <a:t>E-Book im Literaturverzeichnis</a:t>
            </a:r>
            <a:endParaRPr>
              <a:solidFill>
                <a:srgbClr val="1B2B68"/>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3" name="Google Shape;213;p46"/>
          <p:cNvSpPr txBox="1">
            <a:spLocks noGrp="1"/>
          </p:cNvSpPr>
          <p:nvPr>
            <p:ph type="body" idx="1"/>
          </p:nvPr>
        </p:nvSpPr>
        <p:spPr>
          <a:xfrm>
            <a:off x="934075" y="1250925"/>
            <a:ext cx="7200000" cy="33399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b="1">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Quellen richtig zitieren und belegen: Eine Anleitung</a:t>
            </a:r>
            <a:r>
              <a:rPr lang="en-GB" sz="1400" i="1">
                <a:latin typeface="Times New Roman"/>
                <a:ea typeface="Times New Roman"/>
                <a:cs typeface="Times New Roman"/>
                <a:sym typeface="Times New Roman"/>
              </a:rPr>
              <a:t>,</a:t>
            </a:r>
            <a:r>
              <a:rPr lang="en-GB" sz="1400">
                <a:latin typeface="Times New Roman"/>
                <a:ea typeface="Times New Roman"/>
                <a:cs typeface="Times New Roman"/>
                <a:sym typeface="Times New Roman"/>
              </a:rPr>
              <a:t> Manuel Neuer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(Hrsg.), 3. Bd., 2. Aufl., 2019, </a:t>
            </a:r>
            <a:r>
              <a:rPr lang="en-GB" sz="1400" u="sng">
                <a:solidFill>
                  <a:schemeClr val="hlink"/>
                </a:solidFill>
                <a:latin typeface="Times New Roman"/>
                <a:ea typeface="Times New Roman"/>
                <a:cs typeface="Times New Roman"/>
                <a:sym typeface="Times New Roman"/>
                <a:hlinkClick r:id="rId3"/>
              </a:rPr>
              <a:t>https://doi.org/10.10000/182</a:t>
            </a:r>
            <a:r>
              <a:rPr lang="en-GB" sz="1400">
                <a:latin typeface="Times New Roman"/>
                <a:ea typeface="Times New Roman"/>
                <a:cs typeface="Times New Roman"/>
                <a:sym typeface="Times New Roman"/>
              </a:rPr>
              <a:t> (abgerufen am</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20.10.2021). </a:t>
            </a: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Quellen richtig zitieren und belegen: Eine Anleitung, Manuel Neuer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(Hrsg.), 3. Bd., 2. Aufl., 2019, </a:t>
            </a:r>
            <a:r>
              <a:rPr lang="en-GB" sz="1400" u="sng">
                <a:solidFill>
                  <a:schemeClr val="hlink"/>
                </a:solidFill>
                <a:latin typeface="Times New Roman"/>
                <a:ea typeface="Times New Roman"/>
                <a:cs typeface="Times New Roman"/>
                <a:sym typeface="Times New Roman"/>
                <a:hlinkClick r:id="rId4"/>
              </a:rPr>
              <a:t>https://www.scribbr.de/category/quellen-zitieren/</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(abgerufen am 20.10.2021).</a:t>
            </a:r>
            <a:endParaRPr sz="14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
        <p:nvSpPr>
          <p:cNvPr id="214" name="Google Shape;214;p46"/>
          <p:cNvSpPr txBox="1"/>
          <p:nvPr/>
        </p:nvSpPr>
        <p:spPr>
          <a:xfrm>
            <a:off x="5090475" y="790750"/>
            <a:ext cx="6108600" cy="71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15" name="Google Shape;215;p46"/>
          <p:cNvSpPr/>
          <p:nvPr/>
        </p:nvSpPr>
        <p:spPr>
          <a:xfrm>
            <a:off x="924625" y="1250925"/>
            <a:ext cx="7317600" cy="787500"/>
          </a:xfrm>
          <a:prstGeom prst="roundRect">
            <a:avLst>
              <a:gd name="adj" fmla="val 16667"/>
            </a:avLst>
          </a:prstGeom>
          <a:solidFill>
            <a:srgbClr val="EFEFE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Verfassende/r: Buchtitel</a:t>
            </a:r>
            <a:r>
              <a:rPr lang="en-GB" i="1">
                <a:solidFill>
                  <a:srgbClr val="1B2B68"/>
                </a:solidFill>
                <a:latin typeface="Times New Roman"/>
                <a:ea typeface="Times New Roman"/>
                <a:cs typeface="Times New Roman"/>
                <a:sym typeface="Times New Roman"/>
              </a:rPr>
              <a:t>,</a:t>
            </a:r>
            <a:r>
              <a:rPr lang="en-GB">
                <a:solidFill>
                  <a:srgbClr val="1B2B68"/>
                </a:solidFill>
                <a:latin typeface="Times New Roman"/>
                <a:ea typeface="Times New Roman"/>
                <a:cs typeface="Times New Roman"/>
                <a:sym typeface="Times New Roman"/>
              </a:rPr>
              <a:t> ggf. Herausgebende (Hrsg.), ggf. Band, ggf. Auflage, Jahr, DOI oder URL (abgerufen am TT.MM.JJJJ).</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7"/>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Sammelband im Literaturverzeichnis</a:t>
            </a:r>
            <a:endParaRPr>
              <a:solidFill>
                <a:srgbClr val="1B2B68"/>
              </a:solidFill>
            </a:endParaRPr>
          </a:p>
          <a:p>
            <a:pPr marL="0" lvl="0" indent="0" algn="l" rtl="0">
              <a:spcBef>
                <a:spcPts val="0"/>
              </a:spcBef>
              <a:spcAft>
                <a:spcPts val="0"/>
              </a:spcAft>
              <a:buNone/>
            </a:pPr>
            <a:endParaRPr/>
          </a:p>
        </p:txBody>
      </p:sp>
      <p:sp>
        <p:nvSpPr>
          <p:cNvPr id="221" name="Google Shape;221;p47"/>
          <p:cNvSpPr txBox="1">
            <a:spLocks noGrp="1"/>
          </p:cNvSpPr>
          <p:nvPr>
            <p:ph type="body" idx="1"/>
          </p:nvPr>
        </p:nvSpPr>
        <p:spPr>
          <a:xfrm>
            <a:off x="934075" y="1328650"/>
            <a:ext cx="7200000" cy="3240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Quellenangaben oder Literaturverzeichnis, in: Philipp Lahm (Hrsg.),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Quellen zitieren und belegen: Eine Anleitung, 2. Aufl., München, Deutschland: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Scribbr, 2019, S. 19–31.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t>
            </a: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
        <p:nvSpPr>
          <p:cNvPr id="222" name="Google Shape;222;p47"/>
          <p:cNvSpPr/>
          <p:nvPr/>
        </p:nvSpPr>
        <p:spPr>
          <a:xfrm>
            <a:off x="1052275" y="1328650"/>
            <a:ext cx="7114200" cy="789900"/>
          </a:xfrm>
          <a:prstGeom prst="roundRect">
            <a:avLst>
              <a:gd name="adj" fmla="val 16667"/>
            </a:avLst>
          </a:prstGeom>
          <a:solidFill>
            <a:srgbClr val="EFEFE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7"/>
          <p:cNvSpPr txBox="1"/>
          <p:nvPr/>
        </p:nvSpPr>
        <p:spPr>
          <a:xfrm>
            <a:off x="1094350" y="1386775"/>
            <a:ext cx="6694200" cy="731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Verfassende/r: Titel des Kapitels, in: Herausgebende (Hrsg.), Titel des Sammelbands, ggf. Auflage, Ort: Verlag, Jahr, Seitenbereich.</a:t>
            </a:r>
            <a:endParaRPr>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8"/>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Fachzeitschrift im Literaturverzeichnis</a:t>
            </a:r>
            <a:endParaRPr>
              <a:solidFill>
                <a:srgbClr val="1B2B68"/>
              </a:solidFill>
            </a:endParaRPr>
          </a:p>
          <a:p>
            <a:pPr marL="0" lvl="0" indent="0" algn="l" rtl="0">
              <a:spcBef>
                <a:spcPts val="0"/>
              </a:spcBef>
              <a:spcAft>
                <a:spcPts val="0"/>
              </a:spcAft>
              <a:buNone/>
            </a:pPr>
            <a:endParaRPr/>
          </a:p>
        </p:txBody>
      </p:sp>
      <p:sp>
        <p:nvSpPr>
          <p:cNvPr id="229" name="Google Shape;229;p48"/>
          <p:cNvSpPr txBox="1">
            <a:spLocks noGrp="1"/>
          </p:cNvSpPr>
          <p:nvPr>
            <p:ph type="body" idx="1"/>
          </p:nvPr>
        </p:nvSpPr>
        <p:spPr>
          <a:xfrm>
            <a:off x="990900" y="1177250"/>
            <a:ext cx="7468200" cy="3406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Ein Fazit für deine Bachelorarbeit schreiben, in: ScribbrBlatt</a:t>
            </a:r>
            <a:r>
              <a:rPr lang="en-GB" sz="1400" i="1">
                <a:latin typeface="Times New Roman"/>
                <a:ea typeface="Times New Roman"/>
                <a:cs typeface="Times New Roman"/>
                <a:sym typeface="Times New Roman"/>
              </a:rPr>
              <a:t>, </a:t>
            </a:r>
            <a:r>
              <a:rPr lang="en-GB" sz="1400">
                <a:latin typeface="Times New Roman"/>
                <a:ea typeface="Times New Roman"/>
                <a:cs typeface="Times New Roman"/>
                <a:sym typeface="Times New Roman"/>
              </a:rPr>
              <a:t>Bd. 48,</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Nr. 3, 14.12.2019, S. 19–31. </a:t>
            </a:r>
            <a:endParaRPr sz="1400">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r>
              <a:rPr lang="en-GB" sz="1400">
                <a:latin typeface="Times New Roman"/>
                <a:ea typeface="Times New Roman"/>
                <a:cs typeface="Times New Roman"/>
                <a:sym typeface="Times New Roman"/>
              </a:rPr>
              <a:t>Müller, Thomas: Ein Fazit für deine Bachelorarbeit schreiben, in: ScribbrBlatt</a:t>
            </a:r>
            <a:r>
              <a:rPr lang="en-GB" sz="1400" i="1">
                <a:latin typeface="Times New Roman"/>
                <a:ea typeface="Times New Roman"/>
                <a:cs typeface="Times New Roman"/>
                <a:sym typeface="Times New Roman"/>
              </a:rPr>
              <a:t>,</a:t>
            </a:r>
            <a:r>
              <a:rPr lang="en-GB" sz="1400">
                <a:latin typeface="Times New Roman"/>
                <a:ea typeface="Times New Roman"/>
                <a:cs typeface="Times New Roman"/>
                <a:sym typeface="Times New Roman"/>
              </a:rPr>
              <a:t> Jg. 48, Nr. 3,</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14.12.2019, </a:t>
            </a:r>
            <a:r>
              <a:rPr lang="en-GB" sz="1400" u="sng">
                <a:solidFill>
                  <a:schemeClr val="hlink"/>
                </a:solidFill>
                <a:latin typeface="Times New Roman"/>
                <a:ea typeface="Times New Roman"/>
                <a:cs typeface="Times New Roman"/>
                <a:sym typeface="Times New Roman"/>
                <a:hlinkClick r:id="rId3"/>
              </a:rPr>
              <a:t>https://doi.org./10.1007/s12268-019-z</a:t>
            </a:r>
            <a:r>
              <a:rPr lang="en-GB" sz="1400">
                <a:latin typeface="Times New Roman"/>
                <a:ea typeface="Times New Roman"/>
                <a:cs typeface="Times New Roman"/>
                <a:sym typeface="Times New Roman"/>
              </a:rPr>
              <a:t> (abgerufen am 20.10.2021), S. 19–31. </a:t>
            </a:r>
            <a:endParaRPr sz="950">
              <a:solidFill>
                <a:srgbClr val="0D405F"/>
              </a:solidFill>
              <a:highlight>
                <a:srgbClr val="FFFFFF"/>
              </a:highlight>
              <a:latin typeface="Arial"/>
              <a:ea typeface="Arial"/>
              <a:cs typeface="Arial"/>
              <a:sym typeface="Arial"/>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
        <p:nvSpPr>
          <p:cNvPr id="230" name="Google Shape;230;p48"/>
          <p:cNvSpPr/>
          <p:nvPr/>
        </p:nvSpPr>
        <p:spPr>
          <a:xfrm>
            <a:off x="990900" y="1177250"/>
            <a:ext cx="7396500" cy="457200"/>
          </a:xfrm>
          <a:prstGeom prst="roundRect">
            <a:avLst>
              <a:gd name="adj" fmla="val 16667"/>
            </a:avLst>
          </a:prstGeom>
          <a:solidFill>
            <a:srgbClr val="EFEFEF"/>
          </a:solidFill>
          <a:ln>
            <a:noFill/>
          </a:ln>
        </p:spPr>
        <p:txBody>
          <a:bodyPr spcFirstLastPara="1" wrap="square" lIns="91425" tIns="91425" rIns="91425" bIns="91425" anchor="t" anchorCtr="0">
            <a:noAutofit/>
          </a:bodyPr>
          <a:lstStyle/>
          <a:p>
            <a:pPr marL="0" lvl="0" indent="89999" algn="l" rtl="0">
              <a:lnSpc>
                <a:spcPct val="150000"/>
              </a:lnSpc>
              <a:spcBef>
                <a:spcPts val="0"/>
              </a:spcBef>
              <a:spcAft>
                <a:spcPts val="0"/>
              </a:spcAft>
              <a:buNone/>
            </a:pPr>
            <a:r>
              <a:rPr lang="en-GB">
                <a:solidFill>
                  <a:srgbClr val="1B2B68"/>
                </a:solidFill>
                <a:latin typeface="Times New Roman"/>
                <a:ea typeface="Times New Roman"/>
                <a:cs typeface="Times New Roman"/>
                <a:sym typeface="Times New Roman"/>
              </a:rPr>
              <a:t>Verfassende/r: Artikel, in: Zeitschrift, Jahrgang., Nr., Jahr, ggf. DOI oder URL, Seitenbereich.</a:t>
            </a:r>
            <a:endParaRPr>
              <a:solidFill>
                <a:srgbClr val="1B2B68"/>
              </a:solidFill>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a:p>
        </p:txBody>
      </p:sp>
      <p:sp>
        <p:nvSpPr>
          <p:cNvPr id="231" name="Google Shape;231;p48"/>
          <p:cNvSpPr txBox="1"/>
          <p:nvPr/>
        </p:nvSpPr>
        <p:spPr>
          <a:xfrm>
            <a:off x="1030650" y="1347250"/>
            <a:ext cx="9600" cy="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9"/>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Internetquellen im Literaturverzeichnis</a:t>
            </a:r>
            <a:endParaRPr>
              <a:solidFill>
                <a:srgbClr val="1B2B68"/>
              </a:solidFill>
            </a:endParaRPr>
          </a:p>
          <a:p>
            <a:pPr marL="0" lvl="0" indent="0" algn="l" rtl="0">
              <a:spcBef>
                <a:spcPts val="0"/>
              </a:spcBef>
              <a:spcAft>
                <a:spcPts val="0"/>
              </a:spcAft>
              <a:buNone/>
            </a:pPr>
            <a:endParaRPr/>
          </a:p>
        </p:txBody>
      </p:sp>
      <p:sp>
        <p:nvSpPr>
          <p:cNvPr id="237" name="Google Shape;237;p49"/>
          <p:cNvSpPr txBox="1">
            <a:spLocks noGrp="1"/>
          </p:cNvSpPr>
          <p:nvPr>
            <p:ph type="body" idx="1"/>
          </p:nvPr>
        </p:nvSpPr>
        <p:spPr>
          <a:xfrm>
            <a:off x="990900" y="1328650"/>
            <a:ext cx="7143300" cy="3240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Ein Fazit für deine Bachelorarbeit schreiben, in: Scribbr, 20.11.2017,</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t>
            </a:r>
            <a:r>
              <a:rPr lang="en-GB" sz="1400" u="sng">
                <a:solidFill>
                  <a:schemeClr val="hlink"/>
                </a:solidFill>
                <a:latin typeface="Times New Roman"/>
                <a:ea typeface="Times New Roman"/>
                <a:cs typeface="Times New Roman"/>
                <a:sym typeface="Times New Roman"/>
                <a:hlinkClick r:id="rId3"/>
              </a:rPr>
              <a:t> https://scribbr.de/aufbau -und-gliederung/fazit-bachelorarbeit/</a:t>
            </a:r>
            <a:r>
              <a:rPr lang="en-GB" sz="1400">
                <a:latin typeface="Times New Roman"/>
                <a:ea typeface="Times New Roman"/>
                <a:cs typeface="Times New Roman"/>
                <a:sym typeface="Times New Roman"/>
              </a:rPr>
              <a:t> (abgerufen am</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20.03.2020).</a:t>
            </a:r>
            <a:endParaRPr sz="1400" b="1">
              <a:latin typeface="Times New Roman"/>
              <a:ea typeface="Times New Roman"/>
              <a:cs typeface="Times New Roman"/>
              <a:sym typeface="Times New Roman"/>
            </a:endParaRPr>
          </a:p>
          <a:p>
            <a:pPr marL="0" lvl="0" indent="-89999" algn="l" rtl="0">
              <a:lnSpc>
                <a:spcPct val="150000"/>
              </a:lnSpc>
              <a:spcBef>
                <a:spcPts val="1600"/>
              </a:spcBef>
              <a:spcAft>
                <a:spcPts val="0"/>
              </a:spcAft>
              <a:buNone/>
            </a:pPr>
            <a:endParaRPr sz="950">
              <a:solidFill>
                <a:srgbClr val="0D405F"/>
              </a:solidFill>
              <a:highlight>
                <a:srgbClr val="FFFFFF"/>
              </a:highlight>
              <a:latin typeface="Arial"/>
              <a:ea typeface="Arial"/>
              <a:cs typeface="Arial"/>
              <a:sym typeface="Arial"/>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
        <p:nvSpPr>
          <p:cNvPr id="238" name="Google Shape;238;p49"/>
          <p:cNvSpPr/>
          <p:nvPr/>
        </p:nvSpPr>
        <p:spPr>
          <a:xfrm>
            <a:off x="990900" y="1322150"/>
            <a:ext cx="7200000" cy="754200"/>
          </a:xfrm>
          <a:prstGeom prst="roundRect">
            <a:avLst>
              <a:gd name="adj" fmla="val 16667"/>
            </a:avLst>
          </a:prstGeom>
          <a:solidFill>
            <a:srgbClr val="EFEFE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Verfassende/r oder Institution: Titel, in: Name der Webseite, Erstelldatum, URL (abgerufen am TT.MM.JJJJ).</a:t>
            </a:r>
            <a:endParaRPr>
              <a:solidFill>
                <a:srgbClr val="1B2B68"/>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0"/>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Zeitungsartikel im Literaturverzeichnis</a:t>
            </a:r>
            <a:endParaRPr>
              <a:solidFill>
                <a:srgbClr val="1B2B68"/>
              </a:solidFill>
            </a:endParaRPr>
          </a:p>
          <a:p>
            <a:pPr marL="0" lvl="0" indent="0" algn="l" rtl="0">
              <a:spcBef>
                <a:spcPts val="0"/>
              </a:spcBef>
              <a:spcAft>
                <a:spcPts val="0"/>
              </a:spcAft>
              <a:buNone/>
            </a:pPr>
            <a:endParaRPr/>
          </a:p>
        </p:txBody>
      </p:sp>
      <p:sp>
        <p:nvSpPr>
          <p:cNvPr id="244" name="Google Shape;244;p50"/>
          <p:cNvSpPr txBox="1">
            <a:spLocks noGrp="1"/>
          </p:cNvSpPr>
          <p:nvPr>
            <p:ph type="body" idx="1"/>
          </p:nvPr>
        </p:nvSpPr>
        <p:spPr>
          <a:xfrm>
            <a:off x="990900" y="1218275"/>
            <a:ext cx="7418700" cy="3365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Neue Erkenntnisse zum Zitieren, in: Die Welt, 04.07.2019, S. 23.</a:t>
            </a:r>
            <a:endParaRPr sz="1400">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r>
              <a:rPr lang="en-GB" sz="1400">
                <a:latin typeface="Times New Roman"/>
                <a:ea typeface="Times New Roman"/>
                <a:cs typeface="Times New Roman"/>
                <a:sym typeface="Times New Roman"/>
              </a:rPr>
              <a:t>Müller, Thomas: Neue Erkenntnisse zum Zitieren, in: Die Welt, 04.07.2019, S. 23,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t>
            </a:r>
            <a:r>
              <a:rPr lang="en-GB" sz="1400" u="sng">
                <a:solidFill>
                  <a:schemeClr val="hlink"/>
                </a:solidFill>
                <a:latin typeface="Times New Roman"/>
                <a:ea typeface="Times New Roman"/>
                <a:cs typeface="Times New Roman"/>
                <a:sym typeface="Times New Roman"/>
                <a:hlinkClick r:id="rId3"/>
              </a:rPr>
              <a:t>https://www.welt.de/2019/neue-erkenntnisse-zum-zitieren</a:t>
            </a:r>
            <a:r>
              <a:rPr lang="en-GB" sz="1400">
                <a:latin typeface="Times New Roman"/>
                <a:ea typeface="Times New Roman"/>
                <a:cs typeface="Times New Roman"/>
                <a:sym typeface="Times New Roman"/>
              </a:rPr>
              <a:t> (abgerufen am 20.10.2021).</a:t>
            </a: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
        <p:nvSpPr>
          <p:cNvPr id="245" name="Google Shape;245;p50"/>
          <p:cNvSpPr/>
          <p:nvPr/>
        </p:nvSpPr>
        <p:spPr>
          <a:xfrm>
            <a:off x="990900" y="1218275"/>
            <a:ext cx="7162200" cy="499500"/>
          </a:xfrm>
          <a:prstGeom prst="roundRect">
            <a:avLst>
              <a:gd name="adj" fmla="val 16667"/>
            </a:avLst>
          </a:prstGeom>
          <a:solidFill>
            <a:srgbClr val="EFEFE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latin typeface="Times New Roman"/>
                <a:ea typeface="Times New Roman"/>
                <a:cs typeface="Times New Roman"/>
                <a:sym typeface="Times New Roman"/>
              </a:rPr>
              <a:t>Verfassende/r: Titel des Artikels, in: Zeitung, Erscheinungsdatum, Jahr, Seitenbereich, ggf. URL.</a:t>
            </a:r>
            <a:endParaRPr>
              <a:solidFill>
                <a:srgbClr val="1B2B68"/>
              </a:solidFill>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a:p>
        </p:txBody>
      </p:sp>
      <p:sp>
        <p:nvSpPr>
          <p:cNvPr id="246" name="Google Shape;246;p50"/>
          <p:cNvSpPr txBox="1"/>
          <p:nvPr/>
        </p:nvSpPr>
        <p:spPr>
          <a:xfrm>
            <a:off x="1030650" y="1347250"/>
            <a:ext cx="9600" cy="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1"/>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Studienarbeit im Literaturverzeichnis</a:t>
            </a:r>
            <a:endParaRPr>
              <a:solidFill>
                <a:srgbClr val="1B2B68"/>
              </a:solidFill>
            </a:endParaRPr>
          </a:p>
          <a:p>
            <a:pPr marL="0" lvl="0" indent="0" algn="l" rtl="0">
              <a:spcBef>
                <a:spcPts val="0"/>
              </a:spcBef>
              <a:spcAft>
                <a:spcPts val="0"/>
              </a:spcAft>
              <a:buNone/>
            </a:pPr>
            <a:endParaRPr/>
          </a:p>
        </p:txBody>
      </p:sp>
      <p:sp>
        <p:nvSpPr>
          <p:cNvPr id="252" name="Google Shape;252;p51"/>
          <p:cNvSpPr txBox="1">
            <a:spLocks noGrp="1"/>
          </p:cNvSpPr>
          <p:nvPr>
            <p:ph type="body" idx="1"/>
          </p:nvPr>
        </p:nvSpPr>
        <p:spPr>
          <a:xfrm>
            <a:off x="990900" y="1218275"/>
            <a:ext cx="7418700" cy="3365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266700" lvl="0" indent="0" algn="l" rtl="0">
              <a:lnSpc>
                <a:spcPct val="150000"/>
              </a:lnSpc>
              <a:spcBef>
                <a:spcPts val="1600"/>
              </a:spcBef>
              <a:spcAft>
                <a:spcPts val="0"/>
              </a:spcAft>
              <a:buNone/>
            </a:pP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Eine Recherche zum Erfolg gegen Plagiat, Bachelorarbeit,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Betriebswirtschaftslehre, München: Ludwig-Maximilians-Universität, 2019.</a:t>
            </a:r>
            <a:endParaRPr sz="1400">
              <a:latin typeface="Times New Roman"/>
              <a:ea typeface="Times New Roman"/>
              <a:cs typeface="Times New Roman"/>
              <a:sym typeface="Times New Roman"/>
            </a:endParaRPr>
          </a:p>
          <a:p>
            <a:pPr marL="266700" lvl="0" indent="0" algn="l" rtl="0">
              <a:lnSpc>
                <a:spcPct val="150000"/>
              </a:lnSpc>
              <a:spcBef>
                <a:spcPts val="1600"/>
              </a:spcBef>
              <a:spcAft>
                <a:spcPts val="0"/>
              </a:spcAft>
              <a:buNone/>
            </a:pPr>
            <a:r>
              <a:rPr lang="en-GB" sz="1400">
                <a:latin typeface="Times New Roman"/>
                <a:ea typeface="Times New Roman"/>
                <a:cs typeface="Times New Roman"/>
                <a:sym typeface="Times New Roman"/>
              </a:rPr>
              <a:t>Müller, Thomas: Eine Recherche zum Erfolg gegen Plagiat, Bachelorarbeit,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Betriebswirtschaftslehre, München: Ludwig-Maximilians-Universität, 2019,     </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t>
            </a:r>
            <a:r>
              <a:rPr lang="en-GB" sz="1400" u="sng">
                <a:solidFill>
                  <a:schemeClr val="hlink"/>
                </a:solidFill>
                <a:latin typeface="Times New Roman"/>
                <a:ea typeface="Times New Roman"/>
                <a:cs typeface="Times New Roman"/>
                <a:sym typeface="Times New Roman"/>
                <a:hlinkClick r:id="rId3"/>
              </a:rPr>
              <a:t>https://www.beispiel-datenbank.de/dissertation</a:t>
            </a:r>
            <a:r>
              <a:rPr lang="en-GB" sz="1400">
                <a:solidFill>
                  <a:srgbClr val="1B2B68"/>
                </a:solidFill>
                <a:latin typeface="Times New Roman"/>
                <a:ea typeface="Times New Roman"/>
                <a:cs typeface="Times New Roman"/>
                <a:sym typeface="Times New Roman"/>
              </a:rPr>
              <a:t> (abgerufen am 20.10.20</a:t>
            </a:r>
            <a:r>
              <a:rPr lang="en-GB" sz="1400">
                <a:latin typeface="Times New Roman"/>
                <a:ea typeface="Times New Roman"/>
                <a:cs typeface="Times New Roman"/>
                <a:sym typeface="Times New Roman"/>
              </a:rPr>
              <a:t>21)</a:t>
            </a:r>
            <a:r>
              <a:rPr lang="en-GB" sz="1400">
                <a:solidFill>
                  <a:srgbClr val="1B2B68"/>
                </a:solidFill>
                <a:latin typeface="Times New Roman"/>
                <a:ea typeface="Times New Roman"/>
                <a:cs typeface="Times New Roman"/>
                <a:sym typeface="Times New Roman"/>
              </a:rPr>
              <a:t>.</a:t>
            </a:r>
            <a:endParaRPr sz="1400">
              <a:latin typeface="Times New Roman"/>
              <a:ea typeface="Times New Roman"/>
              <a:cs typeface="Times New Roman"/>
              <a:sym typeface="Times New Roman"/>
            </a:endParaRPr>
          </a:p>
          <a:p>
            <a:pPr marL="266700" lvl="0" indent="0" algn="l" rtl="0">
              <a:lnSpc>
                <a:spcPct val="150000"/>
              </a:lnSpc>
              <a:spcBef>
                <a:spcPts val="1600"/>
              </a:spcBef>
              <a:spcAft>
                <a:spcPts val="0"/>
              </a:spcAft>
              <a:buNone/>
            </a:pPr>
            <a:r>
              <a:rPr lang="en-GB" sz="1400">
                <a:latin typeface="Times New Roman"/>
                <a:ea typeface="Times New Roman"/>
                <a:cs typeface="Times New Roman"/>
                <a:sym typeface="Times New Roman"/>
              </a:rPr>
              <a:t> </a:t>
            </a: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
        <p:nvSpPr>
          <p:cNvPr id="253" name="Google Shape;253;p51"/>
          <p:cNvSpPr/>
          <p:nvPr/>
        </p:nvSpPr>
        <p:spPr>
          <a:xfrm>
            <a:off x="990900" y="1218275"/>
            <a:ext cx="7200000" cy="763500"/>
          </a:xfrm>
          <a:prstGeom prst="roundRect">
            <a:avLst>
              <a:gd name="adj" fmla="val 16667"/>
            </a:avLst>
          </a:prstGeom>
          <a:solidFill>
            <a:srgbClr val="EFEFE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latin typeface="Times New Roman"/>
                <a:ea typeface="Times New Roman"/>
                <a:cs typeface="Times New Roman"/>
                <a:sym typeface="Times New Roman"/>
              </a:rPr>
              <a:t>Verfassende/r: Titel der Arbeit, Form der Arbeit, Fach, Bildungseinrichtung, Ort: Universität, Jahr.</a:t>
            </a:r>
            <a:endParaRPr>
              <a:solidFill>
                <a:srgbClr val="1B2B68"/>
              </a:solidFill>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a:p>
        </p:txBody>
      </p:sp>
      <p:sp>
        <p:nvSpPr>
          <p:cNvPr id="254" name="Google Shape;254;p51"/>
          <p:cNvSpPr txBox="1"/>
          <p:nvPr/>
        </p:nvSpPr>
        <p:spPr>
          <a:xfrm>
            <a:off x="1030650" y="1347250"/>
            <a:ext cx="9600" cy="9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5"/>
          <p:cNvSpPr txBox="1">
            <a:spLocks noGrp="1"/>
          </p:cNvSpPr>
          <p:nvPr>
            <p:ph type="ctrTitle"/>
          </p:nvPr>
        </p:nvSpPr>
        <p:spPr>
          <a:xfrm>
            <a:off x="972008" y="744575"/>
            <a:ext cx="7200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4000"/>
              <a:t>Fußnoten</a:t>
            </a:r>
            <a:endParaRPr sz="4000"/>
          </a:p>
        </p:txBody>
      </p:sp>
      <p:sp>
        <p:nvSpPr>
          <p:cNvPr id="85" name="Google Shape;85;p25"/>
          <p:cNvSpPr txBox="1">
            <a:spLocks noGrp="1"/>
          </p:cNvSpPr>
          <p:nvPr>
            <p:ph type="subTitle" idx="1"/>
          </p:nvPr>
        </p:nvSpPr>
        <p:spPr>
          <a:xfrm>
            <a:off x="972000" y="2834125"/>
            <a:ext cx="76827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Vollbelege und Kurzbelege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2"/>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Film im Literaturverzeichnis</a:t>
            </a:r>
            <a:endParaRPr>
              <a:solidFill>
                <a:srgbClr val="1B2B68"/>
              </a:solidFill>
            </a:endParaRPr>
          </a:p>
          <a:p>
            <a:pPr marL="0" lvl="0" indent="0" algn="l" rtl="0">
              <a:spcBef>
                <a:spcPts val="0"/>
              </a:spcBef>
              <a:spcAft>
                <a:spcPts val="0"/>
              </a:spcAft>
              <a:buNone/>
            </a:pPr>
            <a:endParaRPr/>
          </a:p>
        </p:txBody>
      </p:sp>
      <p:sp>
        <p:nvSpPr>
          <p:cNvPr id="260" name="Google Shape;260;p52"/>
          <p:cNvSpPr txBox="1">
            <a:spLocks noGrp="1"/>
          </p:cNvSpPr>
          <p:nvPr>
            <p:ph type="body" idx="1"/>
          </p:nvPr>
        </p:nvSpPr>
        <p:spPr>
          <a:xfrm>
            <a:off x="934075" y="1328650"/>
            <a:ext cx="7200000" cy="3240000"/>
          </a:xfrm>
          <a:prstGeom prst="rect">
            <a:avLst/>
          </a:prstGeom>
        </p:spPr>
        <p:txBody>
          <a:bodyPr spcFirstLastPara="1" wrap="square" lIns="91425" tIns="91425" rIns="91425" bIns="91425" anchor="t" anchorCtr="0">
            <a:noAutofit/>
          </a:bodyPr>
          <a:lstStyle/>
          <a:p>
            <a:pPr marL="269999" lvl="0" indent="0" algn="l" rtl="0">
              <a:lnSpc>
                <a:spcPct val="150000"/>
              </a:lnSpc>
              <a:spcBef>
                <a:spcPts val="0"/>
              </a:spcBef>
              <a:spcAft>
                <a:spcPts val="0"/>
              </a:spcAft>
              <a:buNone/>
            </a:pP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Müller, Thomas: Die Scribbr Geschichte, München: Scribbr-Entertainment, 2019.</a:t>
            </a:r>
            <a:endParaRPr sz="1050">
              <a:solidFill>
                <a:srgbClr val="000000"/>
              </a:solidFill>
              <a:highlight>
                <a:srgbClr val="FFFFFF"/>
              </a:highlight>
              <a:latin typeface="Arial"/>
              <a:ea typeface="Arial"/>
              <a:cs typeface="Arial"/>
              <a:sym typeface="Arial"/>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
        <p:nvSpPr>
          <p:cNvPr id="261" name="Google Shape;261;p52"/>
          <p:cNvSpPr/>
          <p:nvPr/>
        </p:nvSpPr>
        <p:spPr>
          <a:xfrm>
            <a:off x="934075" y="1328650"/>
            <a:ext cx="7107300" cy="516900"/>
          </a:xfrm>
          <a:prstGeom prst="roundRect">
            <a:avLst>
              <a:gd name="adj" fmla="val 16667"/>
            </a:avLst>
          </a:prstGeom>
          <a:solidFill>
            <a:srgbClr val="EFEFE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Produzierende/r: Titel [Film], Produktionsort: Produktionsfirma, Jahr.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3"/>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YouTube-Video im Literaturverzeichnis</a:t>
            </a:r>
            <a:endParaRPr>
              <a:solidFill>
                <a:srgbClr val="1B2B68"/>
              </a:solidFill>
            </a:endParaRPr>
          </a:p>
          <a:p>
            <a:pPr marL="0" lvl="0" indent="0" algn="l" rtl="0">
              <a:spcBef>
                <a:spcPts val="0"/>
              </a:spcBef>
              <a:spcAft>
                <a:spcPts val="0"/>
              </a:spcAft>
              <a:buNone/>
            </a:pPr>
            <a:endParaRPr/>
          </a:p>
        </p:txBody>
      </p:sp>
      <p:sp>
        <p:nvSpPr>
          <p:cNvPr id="267" name="Google Shape;267;p53"/>
          <p:cNvSpPr txBox="1">
            <a:spLocks noGrp="1"/>
          </p:cNvSpPr>
          <p:nvPr>
            <p:ph type="body" idx="1"/>
          </p:nvPr>
        </p:nvSpPr>
        <p:spPr>
          <a:xfrm>
            <a:off x="934075" y="1328650"/>
            <a:ext cx="7200000" cy="3240000"/>
          </a:xfrm>
          <a:prstGeom prst="rect">
            <a:avLst/>
          </a:prstGeom>
        </p:spPr>
        <p:txBody>
          <a:bodyPr spcFirstLastPara="1" wrap="square" lIns="91425" tIns="91425" rIns="91425" bIns="91425" anchor="t" anchorCtr="0">
            <a:noAutofit/>
          </a:bodyPr>
          <a:lstStyle/>
          <a:p>
            <a:pPr marL="269999" lvl="0" indent="0" algn="l" rtl="0">
              <a:lnSpc>
                <a:spcPct val="150000"/>
              </a:lnSpc>
              <a:spcBef>
                <a:spcPts val="0"/>
              </a:spcBef>
              <a:spcAft>
                <a:spcPts val="0"/>
              </a:spcAft>
              <a:buNone/>
            </a:pP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Scribbr </a:t>
            </a:r>
            <a:r>
              <a:rPr lang="en-GB" sz="1400">
                <a:solidFill>
                  <a:srgbClr val="1B2B68"/>
                </a:solidFill>
                <a:latin typeface="Times New Roman"/>
                <a:ea typeface="Times New Roman"/>
                <a:cs typeface="Times New Roman"/>
                <a:sym typeface="Times New Roman"/>
              </a:rPr>
              <a:t>–</a:t>
            </a:r>
            <a:r>
              <a:rPr lang="en-GB" sz="1400">
                <a:solidFill>
                  <a:srgbClr val="0D405F"/>
                </a:solidFill>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Lektorat &amp; Korrekturlesen: Fußnoten in Word einfügen und formatieren – einfach </a:t>
            </a:r>
            <a:br>
              <a:rPr lang="en-GB" sz="1400">
                <a:solidFill>
                  <a:srgbClr val="1B2B68"/>
                </a:solidFill>
                <a:latin typeface="Times New Roman"/>
                <a:ea typeface="Times New Roman"/>
                <a:cs typeface="Times New Roman"/>
                <a:sym typeface="Times New Roman"/>
              </a:rPr>
            </a:br>
            <a:r>
              <a:rPr lang="en-GB" sz="1400">
                <a:solidFill>
                  <a:srgbClr val="1B2B68"/>
                </a:solidFill>
                <a:latin typeface="Times New Roman"/>
                <a:ea typeface="Times New Roman"/>
                <a:cs typeface="Times New Roman"/>
                <a:sym typeface="Times New Roman"/>
              </a:rPr>
              <a:t>               erklärt!, 13. Juni 2019,  </a:t>
            </a:r>
            <a:r>
              <a:rPr lang="en-GB" sz="1400" u="sng">
                <a:solidFill>
                  <a:schemeClr val="hlink"/>
                </a:solidFill>
                <a:latin typeface="Times New Roman"/>
                <a:ea typeface="Times New Roman"/>
                <a:cs typeface="Times New Roman"/>
                <a:sym typeface="Times New Roman"/>
                <a:hlinkClick r:id="rId3"/>
              </a:rPr>
              <a:t>https://www.youtube.com/watch?v=RgDHd_siX9g&amp;t=1s</a:t>
            </a:r>
            <a:br>
              <a:rPr lang="en-GB" sz="1400">
                <a:latin typeface="Times New Roman"/>
                <a:ea typeface="Times New Roman"/>
                <a:cs typeface="Times New Roman"/>
                <a:sym typeface="Times New Roman"/>
              </a:rPr>
            </a:br>
            <a:r>
              <a:rPr lang="en-GB" sz="1400">
                <a:latin typeface="Times New Roman"/>
                <a:ea typeface="Times New Roman"/>
                <a:cs typeface="Times New Roman"/>
                <a:sym typeface="Times New Roman"/>
              </a:rPr>
              <a:t>               (abgerufen am 20.10.2021)</a:t>
            </a:r>
            <a:r>
              <a:rPr lang="en-GB" sz="1400">
                <a:solidFill>
                  <a:srgbClr val="1B2B68"/>
                </a:solidFill>
                <a:latin typeface="Times New Roman"/>
                <a:ea typeface="Times New Roman"/>
                <a:cs typeface="Times New Roman"/>
                <a:sym typeface="Times New Roman"/>
              </a:rPr>
              <a:t>.</a:t>
            </a:r>
            <a:r>
              <a:rPr lang="en-GB" sz="1200">
                <a:solidFill>
                  <a:srgbClr val="1B2B68"/>
                </a:solidFill>
                <a:latin typeface="Times New Roman"/>
                <a:ea typeface="Times New Roman"/>
                <a:cs typeface="Times New Roman"/>
                <a:sym typeface="Times New Roman"/>
              </a:rPr>
              <a:t> </a:t>
            </a:r>
            <a:endParaRPr sz="1050">
              <a:solidFill>
                <a:srgbClr val="000000"/>
              </a:solidFill>
              <a:highlight>
                <a:srgbClr val="FFFFFF"/>
              </a:highlight>
              <a:latin typeface="Arial"/>
              <a:ea typeface="Arial"/>
              <a:cs typeface="Arial"/>
              <a:sym typeface="Arial"/>
            </a:endParaRPr>
          </a:p>
          <a:p>
            <a:pPr marL="0" lvl="0" indent="0" algn="l" rtl="0">
              <a:lnSpc>
                <a:spcPct val="150000"/>
              </a:lnSpc>
              <a:spcBef>
                <a:spcPts val="1600"/>
              </a:spcBef>
              <a:spcAft>
                <a:spcPts val="0"/>
              </a:spcAft>
              <a:buNone/>
            </a:pPr>
            <a:endParaRPr/>
          </a:p>
          <a:p>
            <a:pPr marL="0" lvl="0" indent="0" algn="l" rtl="0">
              <a:lnSpc>
                <a:spcPct val="150000"/>
              </a:lnSpc>
              <a:spcBef>
                <a:spcPts val="1600"/>
              </a:spcBef>
              <a:spcAft>
                <a:spcPts val="1600"/>
              </a:spcAft>
              <a:buNone/>
            </a:pPr>
            <a:endParaRPr/>
          </a:p>
        </p:txBody>
      </p:sp>
      <p:sp>
        <p:nvSpPr>
          <p:cNvPr id="268" name="Google Shape;268;p53"/>
          <p:cNvSpPr/>
          <p:nvPr/>
        </p:nvSpPr>
        <p:spPr>
          <a:xfrm>
            <a:off x="934075" y="1328650"/>
            <a:ext cx="7099800" cy="785700"/>
          </a:xfrm>
          <a:prstGeom prst="roundRect">
            <a:avLst>
              <a:gd name="adj" fmla="val 16667"/>
            </a:avLst>
          </a:prstGeom>
          <a:solidFill>
            <a:srgbClr val="EFEFEF"/>
          </a:solid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Erstellende Person/Kanalname: Titel des Videos, Veröffentlichungsdatum, URL (abgerufen am TT.MM.JJJJ.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4"/>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89999" algn="l" rtl="0">
              <a:spcBef>
                <a:spcPts val="0"/>
              </a:spcBef>
              <a:spcAft>
                <a:spcPts val="0"/>
              </a:spcAft>
              <a:buNone/>
            </a:pPr>
            <a:r>
              <a:rPr lang="en-GB">
                <a:solidFill>
                  <a:srgbClr val="1B2B68"/>
                </a:solidFill>
              </a:rPr>
              <a:t>Mehrere Verfassende </a:t>
            </a:r>
            <a:endParaRPr>
              <a:solidFill>
                <a:srgbClr val="1B2B68"/>
              </a:solidFill>
            </a:endParaRPr>
          </a:p>
        </p:txBody>
      </p:sp>
      <p:sp>
        <p:nvSpPr>
          <p:cNvPr id="274" name="Google Shape;274;p54"/>
          <p:cNvSpPr txBox="1">
            <a:spLocks noGrp="1"/>
          </p:cNvSpPr>
          <p:nvPr>
            <p:ph type="body" idx="1"/>
          </p:nvPr>
        </p:nvSpPr>
        <p:spPr>
          <a:xfrm>
            <a:off x="934075" y="1293775"/>
            <a:ext cx="7610400" cy="3275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400">
                <a:solidFill>
                  <a:schemeClr val="dk2"/>
                </a:solidFill>
              </a:rPr>
              <a:t>Mehrere Verfassende werden im Literaturverzeichnis durch Schrägstriche voneinander getrennt. </a:t>
            </a:r>
            <a:endParaRPr sz="1400">
              <a:solidFill>
                <a:schemeClr val="dk2"/>
              </a:solidFill>
            </a:endParaRPr>
          </a:p>
          <a:p>
            <a:pPr marL="0" lvl="0" indent="0" algn="l" rtl="0">
              <a:lnSpc>
                <a:spcPct val="100000"/>
              </a:lnSpc>
              <a:spcBef>
                <a:spcPts val="0"/>
              </a:spcBef>
              <a:spcAft>
                <a:spcPts val="0"/>
              </a:spcAft>
              <a:buNone/>
            </a:pPr>
            <a:endParaRPr sz="1400">
              <a:solidFill>
                <a:schemeClr val="dk2"/>
              </a:solidFill>
            </a:endParaRPr>
          </a:p>
          <a:p>
            <a:pPr marL="0" lvl="0" indent="0" algn="l" rtl="0">
              <a:lnSpc>
                <a:spcPct val="100000"/>
              </a:lnSpc>
              <a:spcBef>
                <a:spcPts val="0"/>
              </a:spcBef>
              <a:spcAft>
                <a:spcPts val="0"/>
              </a:spcAft>
              <a:buNone/>
            </a:pPr>
            <a:endParaRPr sz="1400">
              <a:solidFill>
                <a:schemeClr val="dk2"/>
              </a:solidFill>
            </a:endParaRPr>
          </a:p>
          <a:p>
            <a:pPr marL="0" lvl="0" indent="0" algn="l" rtl="0">
              <a:lnSpc>
                <a:spcPct val="100000"/>
              </a:lnSpc>
              <a:spcBef>
                <a:spcPts val="0"/>
              </a:spcBef>
              <a:spcAft>
                <a:spcPts val="0"/>
              </a:spcAft>
              <a:buNone/>
            </a:pPr>
            <a:endParaRPr sz="1400">
              <a:solidFill>
                <a:schemeClr val="dk2"/>
              </a:solidFill>
            </a:endParaRPr>
          </a:p>
          <a:p>
            <a:pPr marL="0" lvl="0" indent="0" algn="l" rtl="0">
              <a:lnSpc>
                <a:spcPct val="150000"/>
              </a:lnSpc>
              <a:spcBef>
                <a:spcPts val="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0"/>
              </a:spcAft>
              <a:buNone/>
            </a:pPr>
            <a:r>
              <a:rPr lang="en-GB" sz="1400"/>
              <a:t>Je nach Universität und gewählter Fußnoten-Schreibweise auch:</a:t>
            </a:r>
            <a:endParaRPr sz="1400" b="1">
              <a:highlight>
                <a:schemeClr val="lt1"/>
              </a:highlight>
            </a:endParaRPr>
          </a:p>
          <a:p>
            <a:pPr marL="0" lvl="0" indent="0" algn="l" rtl="0">
              <a:lnSpc>
                <a:spcPct val="150000"/>
              </a:lnSpc>
              <a:spcBef>
                <a:spcPts val="1600"/>
              </a:spcBef>
              <a:spcAft>
                <a:spcPts val="0"/>
              </a:spcAft>
              <a:buNone/>
            </a:pPr>
            <a:r>
              <a:rPr lang="en-GB" sz="1400">
                <a:solidFill>
                  <a:srgbClr val="1B2B68"/>
                </a:solidFill>
                <a:latin typeface="Times New Roman"/>
                <a:ea typeface="Times New Roman"/>
                <a:cs typeface="Times New Roman"/>
                <a:sym typeface="Times New Roman"/>
              </a:rPr>
              <a:t>Müller, Thomas </a:t>
            </a:r>
            <a:r>
              <a:rPr lang="en-GB" sz="1400">
                <a:solidFill>
                  <a:srgbClr val="1B2B68"/>
                </a:solidFill>
                <a:highlight>
                  <a:srgbClr val="FFF2CC"/>
                </a:highlight>
                <a:latin typeface="Times New Roman"/>
                <a:ea typeface="Times New Roman"/>
                <a:cs typeface="Times New Roman"/>
                <a:sym typeface="Times New Roman"/>
              </a:rPr>
              <a:t>und</a:t>
            </a:r>
            <a:r>
              <a:rPr lang="en-GB" sz="1400">
                <a:solidFill>
                  <a:srgbClr val="1B2B68"/>
                </a:solidFill>
                <a:latin typeface="Times New Roman"/>
                <a:ea typeface="Times New Roman"/>
                <a:cs typeface="Times New Roman"/>
                <a:sym typeface="Times New Roman"/>
              </a:rPr>
              <a:t> Manuel Neuer: Titel, … </a:t>
            </a:r>
            <a:br>
              <a:rPr lang="en-GB" sz="1400">
                <a:solidFill>
                  <a:srgbClr val="1B2B68"/>
                </a:solidFill>
                <a:latin typeface="Times New Roman"/>
                <a:ea typeface="Times New Roman"/>
                <a:cs typeface="Times New Roman"/>
                <a:sym typeface="Times New Roman"/>
              </a:rPr>
            </a:br>
            <a:r>
              <a:rPr lang="en-GB" sz="1400">
                <a:solidFill>
                  <a:srgbClr val="1B2B68"/>
                </a:solidFill>
                <a:latin typeface="Times New Roman"/>
                <a:ea typeface="Times New Roman"/>
                <a:cs typeface="Times New Roman"/>
                <a:sym typeface="Times New Roman"/>
              </a:rPr>
              <a:t>Müller, Thomas</a:t>
            </a:r>
            <a:r>
              <a:rPr lang="en-GB" sz="1400">
                <a:solidFill>
                  <a:srgbClr val="1B2B68"/>
                </a:solidFill>
                <a:highlight>
                  <a:srgbClr val="FFF2CC"/>
                </a:highlight>
                <a:latin typeface="Times New Roman"/>
                <a:ea typeface="Times New Roman"/>
                <a:cs typeface="Times New Roman"/>
                <a:sym typeface="Times New Roman"/>
              </a:rPr>
              <a:t>,</a:t>
            </a:r>
            <a:r>
              <a:rPr lang="en-GB" sz="1400">
                <a:solidFill>
                  <a:srgbClr val="1B2B68"/>
                </a:solidFill>
                <a:latin typeface="Times New Roman"/>
                <a:ea typeface="Times New Roman"/>
                <a:cs typeface="Times New Roman"/>
                <a:sym typeface="Times New Roman"/>
              </a:rPr>
              <a:t> Manuel Neuer </a:t>
            </a:r>
            <a:r>
              <a:rPr lang="en-GB" sz="1400">
                <a:solidFill>
                  <a:srgbClr val="1B2B68"/>
                </a:solidFill>
                <a:highlight>
                  <a:srgbClr val="FFF2CC"/>
                </a:highlight>
                <a:latin typeface="Times New Roman"/>
                <a:ea typeface="Times New Roman"/>
                <a:cs typeface="Times New Roman"/>
                <a:sym typeface="Times New Roman"/>
              </a:rPr>
              <a:t>&amp;</a:t>
            </a:r>
            <a:r>
              <a:rPr lang="en-GB" sz="1400">
                <a:solidFill>
                  <a:srgbClr val="1B2B68"/>
                </a:solidFill>
                <a:latin typeface="Times New Roman"/>
                <a:ea typeface="Times New Roman"/>
                <a:cs typeface="Times New Roman"/>
                <a:sym typeface="Times New Roman"/>
              </a:rPr>
              <a:t> Arjen Robben: Titel, … </a:t>
            </a:r>
            <a:br>
              <a:rPr lang="en-GB" sz="1400">
                <a:solidFill>
                  <a:srgbClr val="1B2B68"/>
                </a:solidFill>
                <a:latin typeface="Times New Roman"/>
                <a:ea typeface="Times New Roman"/>
                <a:cs typeface="Times New Roman"/>
                <a:sym typeface="Times New Roman"/>
              </a:rPr>
            </a:br>
            <a:r>
              <a:rPr lang="en-GB" sz="1400">
                <a:solidFill>
                  <a:srgbClr val="1B2B68"/>
                </a:solidFill>
                <a:latin typeface="Times New Roman"/>
                <a:ea typeface="Times New Roman"/>
                <a:cs typeface="Times New Roman"/>
                <a:sym typeface="Times New Roman"/>
              </a:rPr>
              <a:t>Müller, Thomas</a:t>
            </a:r>
            <a:r>
              <a:rPr lang="en-GB" sz="1400">
                <a:solidFill>
                  <a:srgbClr val="1B2B68"/>
                </a:solidFill>
                <a:highlight>
                  <a:srgbClr val="FFF2CC"/>
                </a:highlight>
                <a:latin typeface="Times New Roman"/>
                <a:ea typeface="Times New Roman"/>
                <a:cs typeface="Times New Roman"/>
                <a:sym typeface="Times New Roman"/>
              </a:rPr>
              <a:t>,</a:t>
            </a:r>
            <a:r>
              <a:rPr lang="en-GB" sz="1400">
                <a:solidFill>
                  <a:srgbClr val="1B2B68"/>
                </a:solidFill>
                <a:latin typeface="Times New Roman"/>
                <a:ea typeface="Times New Roman"/>
                <a:cs typeface="Times New Roman"/>
                <a:sym typeface="Times New Roman"/>
              </a:rPr>
              <a:t> Manuel Neuer </a:t>
            </a:r>
            <a:r>
              <a:rPr lang="en-GB" sz="1400">
                <a:solidFill>
                  <a:srgbClr val="1B2B68"/>
                </a:solidFill>
                <a:highlight>
                  <a:srgbClr val="FFF2CC"/>
                </a:highlight>
                <a:latin typeface="Times New Roman"/>
                <a:ea typeface="Times New Roman"/>
                <a:cs typeface="Times New Roman"/>
                <a:sym typeface="Times New Roman"/>
              </a:rPr>
              <a:t>und</a:t>
            </a:r>
            <a:r>
              <a:rPr lang="en-GB" sz="1400">
                <a:solidFill>
                  <a:srgbClr val="1B2B68"/>
                </a:solidFill>
                <a:latin typeface="Times New Roman"/>
                <a:ea typeface="Times New Roman"/>
                <a:cs typeface="Times New Roman"/>
                <a:sym typeface="Times New Roman"/>
              </a:rPr>
              <a:t> Arjen Robben: Titel, … </a:t>
            </a:r>
            <a:endParaRPr sz="1400"/>
          </a:p>
          <a:p>
            <a:pPr marL="0" lvl="0" indent="0" algn="l" rtl="0">
              <a:spcBef>
                <a:spcPts val="1600"/>
              </a:spcBef>
              <a:spcAft>
                <a:spcPts val="0"/>
              </a:spcAft>
              <a:buClr>
                <a:srgbClr val="0D405F"/>
              </a:buClr>
              <a:buSzPts val="950"/>
              <a:buFont typeface="Arial"/>
              <a:buNone/>
            </a:pPr>
            <a:endParaRPr sz="1400">
              <a:solidFill>
                <a:srgbClr val="0D405F"/>
              </a:solidFill>
              <a:latin typeface="Times New Roman"/>
              <a:ea typeface="Times New Roman"/>
              <a:cs typeface="Times New Roman"/>
              <a:sym typeface="Times New Roman"/>
            </a:endParaRPr>
          </a:p>
          <a:p>
            <a:pPr marL="0" lvl="0" indent="0" algn="l" rtl="0">
              <a:lnSpc>
                <a:spcPct val="150000"/>
              </a:lnSpc>
              <a:spcBef>
                <a:spcPts val="900"/>
              </a:spcBef>
              <a:spcAft>
                <a:spcPts val="0"/>
              </a:spcAft>
              <a:buNone/>
            </a:pPr>
            <a:endParaRPr sz="1400" i="1"/>
          </a:p>
          <a:p>
            <a:pPr marL="0" lvl="0" indent="0" algn="l" rtl="0">
              <a:lnSpc>
                <a:spcPct val="150000"/>
              </a:lnSpc>
              <a:spcBef>
                <a:spcPts val="900"/>
              </a:spcBef>
              <a:spcAft>
                <a:spcPts val="0"/>
              </a:spcAft>
              <a:buNone/>
            </a:pPr>
            <a:endParaRPr sz="1400"/>
          </a:p>
          <a:p>
            <a:pPr marL="0" lvl="0" indent="0" algn="l" rtl="0">
              <a:lnSpc>
                <a:spcPct val="150000"/>
              </a:lnSpc>
              <a:spcBef>
                <a:spcPts val="1600"/>
              </a:spcBef>
              <a:spcAft>
                <a:spcPts val="0"/>
              </a:spcAft>
              <a:buNone/>
            </a:pPr>
            <a:br>
              <a:rPr lang="en-GB" sz="1200">
                <a:latin typeface="Times New Roman"/>
                <a:ea typeface="Times New Roman"/>
                <a:cs typeface="Times New Roman"/>
                <a:sym typeface="Times New Roman"/>
              </a:rPr>
            </a:br>
            <a:endParaRPr sz="1400">
              <a:solidFill>
                <a:schemeClr val="dk1"/>
              </a:solidFill>
            </a:endParaRPr>
          </a:p>
          <a:p>
            <a:pPr marL="0" lvl="0" indent="0" algn="l" rtl="0">
              <a:lnSpc>
                <a:spcPct val="150000"/>
              </a:lnSpc>
              <a:spcBef>
                <a:spcPts val="1600"/>
              </a:spcBef>
              <a:spcAft>
                <a:spcPts val="1600"/>
              </a:spcAft>
              <a:buNone/>
            </a:pPr>
            <a:endParaRPr/>
          </a:p>
        </p:txBody>
      </p:sp>
      <p:sp>
        <p:nvSpPr>
          <p:cNvPr id="275" name="Google Shape;275;p54"/>
          <p:cNvSpPr txBox="1"/>
          <p:nvPr/>
        </p:nvSpPr>
        <p:spPr>
          <a:xfrm>
            <a:off x="1251025" y="1962150"/>
            <a:ext cx="6611400" cy="572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GB">
                <a:solidFill>
                  <a:srgbClr val="1B2B68"/>
                </a:solidFill>
                <a:latin typeface="Times New Roman"/>
                <a:ea typeface="Times New Roman"/>
                <a:cs typeface="Times New Roman"/>
                <a:sym typeface="Times New Roman"/>
              </a:rPr>
              <a:t>Müller, Thomas</a:t>
            </a:r>
            <a:r>
              <a:rPr lang="en-GB">
                <a:solidFill>
                  <a:srgbClr val="1B2B68"/>
                </a:solidFill>
                <a:highlight>
                  <a:srgbClr val="D9EAD3"/>
                </a:highlight>
                <a:latin typeface="Times New Roman"/>
                <a:ea typeface="Times New Roman"/>
                <a:cs typeface="Times New Roman"/>
                <a:sym typeface="Times New Roman"/>
              </a:rPr>
              <a:t>/</a:t>
            </a:r>
            <a:r>
              <a:rPr lang="en-GB">
                <a:solidFill>
                  <a:srgbClr val="1B2B68"/>
                </a:solidFill>
                <a:latin typeface="Times New Roman"/>
                <a:ea typeface="Times New Roman"/>
                <a:cs typeface="Times New Roman"/>
                <a:sym typeface="Times New Roman"/>
              </a:rPr>
              <a:t>Manuel Neuer</a:t>
            </a:r>
            <a:r>
              <a:rPr lang="en-GB">
                <a:solidFill>
                  <a:srgbClr val="1B2B68"/>
                </a:solidFill>
                <a:highlight>
                  <a:srgbClr val="D9EAD3"/>
                </a:highlight>
                <a:latin typeface="Times New Roman"/>
                <a:ea typeface="Times New Roman"/>
                <a:cs typeface="Times New Roman"/>
                <a:sym typeface="Times New Roman"/>
              </a:rPr>
              <a:t>/</a:t>
            </a:r>
            <a:r>
              <a:rPr lang="en-GB">
                <a:solidFill>
                  <a:srgbClr val="1B2B68"/>
                </a:solidFill>
                <a:latin typeface="Times New Roman"/>
                <a:ea typeface="Times New Roman"/>
                <a:cs typeface="Times New Roman"/>
                <a:sym typeface="Times New Roman"/>
              </a:rPr>
              <a:t>Arjen Robben: Titel, … </a:t>
            </a:r>
            <a:endParaRPr>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5"/>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Warum muss man zitieren?</a:t>
            </a:r>
            <a:endParaRPr>
              <a:solidFill>
                <a:srgbClr val="1B2B68"/>
              </a:solidFill>
            </a:endParaRPr>
          </a:p>
          <a:p>
            <a:pPr marL="0" lvl="0" indent="-85725" algn="l" rtl="0">
              <a:spcBef>
                <a:spcPts val="0"/>
              </a:spcBef>
              <a:spcAft>
                <a:spcPts val="0"/>
              </a:spcAft>
              <a:buNone/>
            </a:pPr>
            <a:endParaRPr/>
          </a:p>
        </p:txBody>
      </p:sp>
      <p:sp>
        <p:nvSpPr>
          <p:cNvPr id="281" name="Google Shape;281;p55"/>
          <p:cNvSpPr txBox="1"/>
          <p:nvPr/>
        </p:nvSpPr>
        <p:spPr>
          <a:xfrm>
            <a:off x="963950" y="1343350"/>
            <a:ext cx="7152300" cy="31641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1B2B68"/>
              </a:buClr>
              <a:buSzPts val="1400"/>
              <a:buFont typeface="Open Sans"/>
              <a:buChar char="●"/>
            </a:pPr>
            <a:r>
              <a:rPr lang="en-GB">
                <a:solidFill>
                  <a:srgbClr val="1B2B68"/>
                </a:solidFill>
                <a:latin typeface="Open Sans"/>
                <a:ea typeface="Open Sans"/>
                <a:cs typeface="Open Sans"/>
                <a:sym typeface="Open Sans"/>
              </a:rPr>
              <a:t>Richtiges Zitieren gilt als Voraussetzung für wissenschaftliche Arbeiten.</a:t>
            </a:r>
            <a:br>
              <a:rPr lang="en-GB">
                <a:solidFill>
                  <a:srgbClr val="1B2B68"/>
                </a:solidFill>
                <a:latin typeface="Open Sans"/>
                <a:ea typeface="Open Sans"/>
                <a:cs typeface="Open Sans"/>
                <a:sym typeface="Open Sans"/>
              </a:rPr>
            </a:br>
            <a:endParaRPr>
              <a:solidFill>
                <a:srgbClr val="1B2B68"/>
              </a:solidFill>
              <a:latin typeface="Open Sans"/>
              <a:ea typeface="Open Sans"/>
              <a:cs typeface="Open Sans"/>
              <a:sym typeface="Open Sans"/>
            </a:endParaRPr>
          </a:p>
          <a:p>
            <a:pPr marL="457200" lvl="0" indent="-317500" algn="l" rtl="0">
              <a:lnSpc>
                <a:spcPct val="115000"/>
              </a:lnSpc>
              <a:spcBef>
                <a:spcPts val="0"/>
              </a:spcBef>
              <a:spcAft>
                <a:spcPts val="0"/>
              </a:spcAft>
              <a:buClr>
                <a:srgbClr val="1B2B68"/>
              </a:buClr>
              <a:buSzPts val="1400"/>
              <a:buFont typeface="Open Sans"/>
              <a:buChar char="●"/>
            </a:pPr>
            <a:r>
              <a:rPr lang="en-GB">
                <a:solidFill>
                  <a:srgbClr val="1B2B68"/>
                </a:solidFill>
                <a:latin typeface="Open Sans"/>
                <a:ea typeface="Open Sans"/>
                <a:cs typeface="Open Sans"/>
                <a:sym typeface="Open Sans"/>
              </a:rPr>
              <a:t>Korrekte Quellenangaben bestehen aus einem </a:t>
            </a:r>
            <a:r>
              <a:rPr lang="en-GB" b="1">
                <a:solidFill>
                  <a:srgbClr val="1B2B68"/>
                </a:solidFill>
                <a:latin typeface="Open Sans"/>
                <a:ea typeface="Open Sans"/>
                <a:cs typeface="Open Sans"/>
                <a:sym typeface="Open Sans"/>
              </a:rPr>
              <a:t>Verweis im Text</a:t>
            </a:r>
            <a:r>
              <a:rPr lang="en-GB">
                <a:solidFill>
                  <a:srgbClr val="1B2B68"/>
                </a:solidFill>
                <a:latin typeface="Open Sans"/>
                <a:ea typeface="Open Sans"/>
                <a:cs typeface="Open Sans"/>
                <a:sym typeface="Open Sans"/>
              </a:rPr>
              <a:t> und einem </a:t>
            </a:r>
            <a:r>
              <a:rPr lang="en-GB" b="1">
                <a:solidFill>
                  <a:srgbClr val="1B2B68"/>
                </a:solidFill>
                <a:latin typeface="Open Sans"/>
                <a:ea typeface="Open Sans"/>
                <a:cs typeface="Open Sans"/>
                <a:sym typeface="Open Sans"/>
              </a:rPr>
              <a:t>Eintrag im Literaturverzeichnis.</a:t>
            </a:r>
            <a:r>
              <a:rPr lang="en-GB">
                <a:solidFill>
                  <a:srgbClr val="1B2B68"/>
                </a:solidFill>
                <a:latin typeface="Open Sans"/>
                <a:ea typeface="Open Sans"/>
                <a:cs typeface="Open Sans"/>
                <a:sym typeface="Open Sans"/>
              </a:rPr>
              <a:t> </a:t>
            </a:r>
            <a:br>
              <a:rPr lang="en-GB">
                <a:solidFill>
                  <a:srgbClr val="1B2B68"/>
                </a:solidFill>
                <a:latin typeface="Open Sans"/>
                <a:ea typeface="Open Sans"/>
                <a:cs typeface="Open Sans"/>
                <a:sym typeface="Open Sans"/>
              </a:rPr>
            </a:br>
            <a:endParaRPr>
              <a:solidFill>
                <a:srgbClr val="1B2B68"/>
              </a:solidFill>
              <a:latin typeface="Open Sans"/>
              <a:ea typeface="Open Sans"/>
              <a:cs typeface="Open Sans"/>
              <a:sym typeface="Open Sans"/>
            </a:endParaRPr>
          </a:p>
          <a:p>
            <a:pPr marL="457200" lvl="0" indent="-366100" algn="l" rtl="0">
              <a:lnSpc>
                <a:spcPct val="115000"/>
              </a:lnSpc>
              <a:spcBef>
                <a:spcPts val="0"/>
              </a:spcBef>
              <a:spcAft>
                <a:spcPts val="0"/>
              </a:spcAft>
              <a:buClr>
                <a:srgbClr val="1B2B68"/>
              </a:buClr>
              <a:buSzPts val="1400"/>
              <a:buFont typeface="Open Sans"/>
              <a:buChar char="●"/>
            </a:pPr>
            <a:r>
              <a:rPr lang="en-GB">
                <a:solidFill>
                  <a:srgbClr val="1B2B68"/>
                </a:solidFill>
                <a:latin typeface="Open Sans"/>
                <a:ea typeface="Open Sans"/>
                <a:cs typeface="Open Sans"/>
                <a:sym typeface="Open Sans"/>
              </a:rPr>
              <a:t>Fehlende oder unvollständige Quellenangaben gelten als </a:t>
            </a:r>
            <a:r>
              <a:rPr lang="en-GB" b="1">
                <a:solidFill>
                  <a:srgbClr val="1B2B68"/>
                </a:solidFill>
                <a:latin typeface="Open Sans"/>
                <a:ea typeface="Open Sans"/>
                <a:cs typeface="Open Sans"/>
                <a:sym typeface="Open Sans"/>
              </a:rPr>
              <a:t>Plagiat.</a:t>
            </a:r>
            <a:endParaRPr>
              <a:solidFill>
                <a:srgbClr val="0D405F"/>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6"/>
          <p:cNvSpPr txBox="1">
            <a:spLocks noGrp="1"/>
          </p:cNvSpPr>
          <p:nvPr>
            <p:ph type="ctrTitle"/>
          </p:nvPr>
        </p:nvSpPr>
        <p:spPr>
          <a:xfrm>
            <a:off x="972000" y="1715700"/>
            <a:ext cx="7200000" cy="171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a:t>Empfohlene Ressourcen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7"/>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89999" algn="l" rtl="0">
              <a:spcBef>
                <a:spcPts val="0"/>
              </a:spcBef>
              <a:spcAft>
                <a:spcPts val="0"/>
              </a:spcAft>
              <a:buNone/>
            </a:pPr>
            <a:r>
              <a:rPr lang="en-GB">
                <a:solidFill>
                  <a:srgbClr val="1B2B68"/>
                </a:solidFill>
              </a:rPr>
              <a:t>Ressourcen von Scribbr</a:t>
            </a:r>
            <a:endParaRPr>
              <a:solidFill>
                <a:srgbClr val="1B2B68"/>
              </a:solidFill>
            </a:endParaRPr>
          </a:p>
        </p:txBody>
      </p:sp>
      <p:sp>
        <p:nvSpPr>
          <p:cNvPr id="292" name="Google Shape;292;p57"/>
          <p:cNvSpPr txBox="1">
            <a:spLocks noGrp="1"/>
          </p:cNvSpPr>
          <p:nvPr>
            <p:ph type="body" idx="1"/>
          </p:nvPr>
        </p:nvSpPr>
        <p:spPr>
          <a:xfrm>
            <a:off x="934075" y="1333275"/>
            <a:ext cx="7387200" cy="3150600"/>
          </a:xfrm>
          <a:prstGeom prst="rect">
            <a:avLst/>
          </a:prstGeom>
        </p:spPr>
        <p:txBody>
          <a:bodyPr spcFirstLastPara="1" wrap="square" lIns="91425" tIns="91425" rIns="91425" bIns="91425" anchor="t" anchorCtr="0">
            <a:noAutofit/>
          </a:bodyPr>
          <a:lstStyle/>
          <a:p>
            <a:pPr marL="457200" lvl="0" indent="-391500" algn="l" rtl="0">
              <a:lnSpc>
                <a:spcPct val="150000"/>
              </a:lnSpc>
              <a:spcBef>
                <a:spcPts val="0"/>
              </a:spcBef>
              <a:spcAft>
                <a:spcPts val="0"/>
              </a:spcAft>
              <a:buSzPts val="1800"/>
              <a:buChar char="●"/>
            </a:pPr>
            <a:r>
              <a:rPr lang="en-GB" sz="1700" u="sng">
                <a:solidFill>
                  <a:schemeClr val="hlink"/>
                </a:solidFill>
                <a:hlinkClick r:id="rId3"/>
              </a:rPr>
              <a:t>Alles über </a:t>
            </a:r>
            <a:r>
              <a:rPr lang="en-GB" u="sng">
                <a:solidFill>
                  <a:schemeClr val="hlink"/>
                </a:solidFill>
                <a:hlinkClick r:id="rId3"/>
              </a:rPr>
              <a:t>die Deutsche Zitierweise</a:t>
            </a:r>
            <a:endParaRPr/>
          </a:p>
          <a:p>
            <a:pPr marL="457200" lvl="0" indent="-385150" algn="l" rtl="0">
              <a:lnSpc>
                <a:spcPct val="150000"/>
              </a:lnSpc>
              <a:spcBef>
                <a:spcPts val="0"/>
              </a:spcBef>
              <a:spcAft>
                <a:spcPts val="0"/>
              </a:spcAft>
              <a:buSzPts val="1700"/>
              <a:buChar char="●"/>
            </a:pPr>
            <a:r>
              <a:rPr lang="en-GB" sz="1700" u="sng">
                <a:solidFill>
                  <a:schemeClr val="hlink"/>
                </a:solidFill>
                <a:hlinkClick r:id="rId4"/>
              </a:rPr>
              <a:t>Kostenloser Fußnoten-Generato</a:t>
            </a:r>
            <a:r>
              <a:rPr lang="en-GB" sz="1700" u="sng">
                <a:solidFill>
                  <a:schemeClr val="hlink"/>
                </a:solidFill>
                <a:hlinkClick r:id="rId4"/>
              </a:rPr>
              <a:t>r</a:t>
            </a:r>
            <a:endParaRPr sz="1700"/>
          </a:p>
          <a:p>
            <a:pPr marL="457200" lvl="0" indent="-385150" algn="l" rtl="0">
              <a:lnSpc>
                <a:spcPct val="150000"/>
              </a:lnSpc>
              <a:spcBef>
                <a:spcPts val="0"/>
              </a:spcBef>
              <a:spcAft>
                <a:spcPts val="0"/>
              </a:spcAft>
              <a:buSzPts val="1700"/>
              <a:buChar char="●"/>
            </a:pPr>
            <a:r>
              <a:rPr lang="en-GB" sz="1700" u="sng">
                <a:solidFill>
                  <a:schemeClr val="hlink"/>
                </a:solidFill>
                <a:hlinkClick r:id="rId5"/>
              </a:rPr>
              <a:t>Wissensdatenban</a:t>
            </a:r>
            <a:r>
              <a:rPr lang="en-GB" sz="1700" u="sng">
                <a:solidFill>
                  <a:schemeClr val="hlink"/>
                </a:solidFill>
                <a:hlinkClick r:id="rId5"/>
              </a:rPr>
              <a:t>k</a:t>
            </a:r>
            <a:r>
              <a:rPr lang="en-GB" sz="1700"/>
              <a:t> (300+ Artikel)</a:t>
            </a:r>
            <a:endParaRPr sz="1700"/>
          </a:p>
          <a:p>
            <a:pPr marL="457200" lvl="0" indent="-385150" algn="l" rtl="0">
              <a:lnSpc>
                <a:spcPct val="150000"/>
              </a:lnSpc>
              <a:spcBef>
                <a:spcPts val="0"/>
              </a:spcBef>
              <a:spcAft>
                <a:spcPts val="0"/>
              </a:spcAft>
              <a:buSzPts val="1700"/>
              <a:buChar char="●"/>
            </a:pPr>
            <a:r>
              <a:rPr lang="en-GB" sz="1700" u="sng">
                <a:solidFill>
                  <a:schemeClr val="hlink"/>
                </a:solidFill>
                <a:hlinkClick r:id="rId6"/>
              </a:rPr>
              <a:t>Alles über richtiges Zitieren</a:t>
            </a:r>
            <a:endParaRPr sz="1700"/>
          </a:p>
          <a:p>
            <a:pPr marL="0" lvl="0" indent="0" algn="l" rtl="0">
              <a:lnSpc>
                <a:spcPct val="150000"/>
              </a:lnSpc>
              <a:spcBef>
                <a:spcPts val="1600"/>
              </a:spcBef>
              <a:spcAft>
                <a:spcPts val="1600"/>
              </a:spcAft>
              <a:buNone/>
            </a:pP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8"/>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Hi, wir sind Scribbr 👋</a:t>
            </a:r>
            <a:endParaRPr/>
          </a:p>
        </p:txBody>
      </p:sp>
      <p:sp>
        <p:nvSpPr>
          <p:cNvPr id="298" name="Google Shape;298;p58"/>
          <p:cNvSpPr txBox="1">
            <a:spLocks noGrp="1"/>
          </p:cNvSpPr>
          <p:nvPr>
            <p:ph type="body" idx="1"/>
          </p:nvPr>
        </p:nvSpPr>
        <p:spPr>
          <a:xfrm>
            <a:off x="934075" y="1368550"/>
            <a:ext cx="7200000" cy="3200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400"/>
              <a:t>Wir sind ein 60-köpfiges Team in Amsterdam mit weltweit mehr als 500 Korrektoren und Korrektorinnen. Unser Ziel ist es, Studierenden dabei zu helfen, ihr Studium erfolgreich abzuschließen.</a:t>
            </a:r>
            <a:endParaRPr sz="1400"/>
          </a:p>
          <a:p>
            <a:pPr marL="0" lvl="0" indent="0" algn="l" rtl="0">
              <a:lnSpc>
                <a:spcPct val="115000"/>
              </a:lnSpc>
              <a:spcBef>
                <a:spcPts val="1600"/>
              </a:spcBef>
              <a:spcAft>
                <a:spcPts val="0"/>
              </a:spcAft>
              <a:buNone/>
            </a:pPr>
            <a:r>
              <a:rPr lang="en-GB" sz="1400"/>
              <a:t>Dafür arbeiten wir jeden Tag an unseren Services:</a:t>
            </a:r>
            <a:endParaRPr sz="1400"/>
          </a:p>
          <a:p>
            <a:pPr marL="457200" lvl="0" indent="-317500" algn="l" rtl="0">
              <a:lnSpc>
                <a:spcPct val="115000"/>
              </a:lnSpc>
              <a:spcBef>
                <a:spcPts val="0"/>
              </a:spcBef>
              <a:spcAft>
                <a:spcPts val="0"/>
              </a:spcAft>
              <a:buSzPts val="1400"/>
              <a:buChar char="●"/>
            </a:pPr>
            <a:r>
              <a:rPr lang="en-GB" sz="1400" u="sng">
                <a:solidFill>
                  <a:schemeClr val="hlink"/>
                </a:solidFill>
                <a:hlinkClick r:id="rId3"/>
              </a:rPr>
              <a:t>Lektorat &amp; Korrekturlesen</a:t>
            </a:r>
            <a:endParaRPr/>
          </a:p>
          <a:p>
            <a:pPr marL="457200" lvl="0" indent="-317500" algn="l" rtl="0">
              <a:lnSpc>
                <a:spcPct val="115000"/>
              </a:lnSpc>
              <a:spcBef>
                <a:spcPts val="0"/>
              </a:spcBef>
              <a:spcAft>
                <a:spcPts val="0"/>
              </a:spcAft>
              <a:buSzPts val="1400"/>
              <a:buChar char="●"/>
            </a:pPr>
            <a:r>
              <a:rPr lang="en-GB" sz="1400" u="sng">
                <a:solidFill>
                  <a:schemeClr val="hlink"/>
                </a:solidFill>
                <a:hlinkClick r:id="rId4"/>
              </a:rPr>
              <a:t>Plagiatsprüfung</a:t>
            </a:r>
            <a:endParaRPr/>
          </a:p>
          <a:p>
            <a:pPr marL="457200" lvl="0" indent="-317500" algn="l" rtl="0">
              <a:lnSpc>
                <a:spcPct val="115000"/>
              </a:lnSpc>
              <a:spcBef>
                <a:spcPts val="0"/>
              </a:spcBef>
              <a:spcAft>
                <a:spcPts val="0"/>
              </a:spcAft>
              <a:buSzPts val="1400"/>
              <a:buChar char="●"/>
            </a:pPr>
            <a:r>
              <a:rPr lang="en-GB" sz="1400" u="sng">
                <a:solidFill>
                  <a:schemeClr val="hlink"/>
                </a:solidFill>
                <a:hlinkClick r:id="rId5"/>
              </a:rPr>
              <a:t>Literatur-Generatoren</a:t>
            </a:r>
            <a:endParaRPr/>
          </a:p>
          <a:p>
            <a:pPr marL="457200" lvl="0" indent="-317500" algn="l" rtl="0">
              <a:lnSpc>
                <a:spcPct val="115000"/>
              </a:lnSpc>
              <a:spcBef>
                <a:spcPts val="0"/>
              </a:spcBef>
              <a:spcAft>
                <a:spcPts val="0"/>
              </a:spcAft>
              <a:buSzPts val="1400"/>
              <a:buChar char="●"/>
            </a:pPr>
            <a:r>
              <a:rPr lang="en-GB" sz="1400" u="sng">
                <a:solidFill>
                  <a:schemeClr val="hlink"/>
                </a:solidFill>
                <a:hlinkClick r:id="rId6"/>
              </a:rPr>
              <a:t>Wissensdatenbank</a:t>
            </a:r>
            <a:endParaRPr sz="1400"/>
          </a:p>
          <a:p>
            <a:pPr marL="457200" lvl="0" indent="-317500" algn="l" rtl="0">
              <a:lnSpc>
                <a:spcPct val="115000"/>
              </a:lnSpc>
              <a:spcBef>
                <a:spcPts val="0"/>
              </a:spcBef>
              <a:spcAft>
                <a:spcPts val="0"/>
              </a:spcAft>
              <a:buSzPts val="1400"/>
              <a:buChar char="●"/>
            </a:pPr>
            <a:r>
              <a:rPr lang="en-GB" sz="1400"/>
              <a:t>akademischer </a:t>
            </a:r>
            <a:r>
              <a:rPr lang="en-GB" sz="1400" u="sng">
                <a:solidFill>
                  <a:schemeClr val="hlink"/>
                </a:solidFill>
                <a:hlinkClick r:id="rId7"/>
              </a:rPr>
              <a:t>YouTube Kanal</a:t>
            </a:r>
            <a:endParaRPr sz="1400" b="1"/>
          </a:p>
          <a:p>
            <a:pPr marL="0" lvl="0" indent="0" algn="l" rtl="0">
              <a:spcBef>
                <a:spcPts val="1600"/>
              </a:spcBef>
              <a:spcAft>
                <a:spcPts val="1600"/>
              </a:spcAft>
              <a:buNone/>
            </a:pPr>
            <a:endParaRPr sz="1400" b="1"/>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9"/>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Diese Präsentation nutzen </a:t>
            </a:r>
            <a:endParaRPr/>
          </a:p>
        </p:txBody>
      </p:sp>
      <p:sp>
        <p:nvSpPr>
          <p:cNvPr id="304" name="Google Shape;304;p59"/>
          <p:cNvSpPr txBox="1">
            <a:spLocks noGrp="1"/>
          </p:cNvSpPr>
          <p:nvPr>
            <p:ph type="body" idx="1"/>
          </p:nvPr>
        </p:nvSpPr>
        <p:spPr>
          <a:xfrm>
            <a:off x="934075" y="1152475"/>
            <a:ext cx="7200000" cy="360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a:t>Diese Präsentation kann frei genutzt werden, um Studierende über das Zitieren nach der Deutschen Zitierweise zu informieren. Folgendes ist gestattet:</a:t>
            </a:r>
            <a:endParaRPr sz="1400"/>
          </a:p>
          <a:p>
            <a:pPr marL="457200" lvl="0" indent="-317500" algn="l" rtl="0">
              <a:spcBef>
                <a:spcPts val="1600"/>
              </a:spcBef>
              <a:spcAft>
                <a:spcPts val="0"/>
              </a:spcAft>
              <a:buClr>
                <a:schemeClr val="accent2"/>
              </a:buClr>
              <a:buSzPts val="1400"/>
              <a:buChar char="✓"/>
            </a:pPr>
            <a:r>
              <a:rPr lang="en-GB" sz="1400"/>
              <a:t>diese Präsentation in einer Vorlesung zeigen</a:t>
            </a:r>
            <a:endParaRPr sz="1400"/>
          </a:p>
          <a:p>
            <a:pPr marL="457200" lvl="0" indent="-317500" algn="l" rtl="0">
              <a:spcBef>
                <a:spcPts val="0"/>
              </a:spcBef>
              <a:spcAft>
                <a:spcPts val="0"/>
              </a:spcAft>
              <a:buClr>
                <a:schemeClr val="accent2"/>
              </a:buClr>
              <a:buSzPts val="1400"/>
              <a:buChar char="✓"/>
            </a:pPr>
            <a:r>
              <a:rPr lang="en-GB" sz="1400"/>
              <a:t>Folien verändern oder löschen</a:t>
            </a:r>
            <a:endParaRPr sz="1400"/>
          </a:p>
          <a:p>
            <a:pPr marL="457200" lvl="0" indent="-317500" algn="l" rtl="0">
              <a:spcBef>
                <a:spcPts val="0"/>
              </a:spcBef>
              <a:spcAft>
                <a:spcPts val="0"/>
              </a:spcAft>
              <a:buClr>
                <a:schemeClr val="accent2"/>
              </a:buClr>
              <a:buSzPts val="1400"/>
              <a:buChar char="✓"/>
            </a:pPr>
            <a:r>
              <a:rPr lang="en-GB" sz="1400"/>
              <a:t>diese Präsentation in gedruckter Form oder in privaten Lernplattformen teilen (z. B. Moodle, BlackBoard, Google Classroom, etc.)</a:t>
            </a:r>
            <a:endParaRPr sz="1400"/>
          </a:p>
          <a:p>
            <a:pPr marL="0" lvl="0" indent="0" algn="l" rtl="0">
              <a:spcBef>
                <a:spcPts val="1600"/>
              </a:spcBef>
              <a:spcAft>
                <a:spcPts val="0"/>
              </a:spcAft>
              <a:buNone/>
            </a:pPr>
            <a:r>
              <a:rPr lang="en-GB" sz="1400"/>
              <a:t>Wir bitten darum, Scribbr als Urheber für diese Ressource anzugeben.</a:t>
            </a:r>
            <a:endParaRPr sz="1400"/>
          </a:p>
          <a:p>
            <a:pPr marL="0" lvl="0" indent="0" algn="l" rtl="0">
              <a:spcBef>
                <a:spcPts val="1600"/>
              </a:spcBef>
              <a:spcAft>
                <a:spcPts val="1600"/>
              </a:spcAft>
              <a:buNone/>
            </a:pPr>
            <a:r>
              <a:rPr lang="en-GB" sz="1400"/>
              <a:t>Fragen oder Feedback? Schreiben Sie eine Email an citing@scribbr.com und wir melden uns bei Ihnen!</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6"/>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Hauptregeln </a:t>
            </a:r>
            <a:endParaRPr>
              <a:solidFill>
                <a:srgbClr val="1B2B68"/>
              </a:solidFill>
            </a:endParaRPr>
          </a:p>
          <a:p>
            <a:pPr marL="0" lvl="0" indent="0" algn="l" rtl="0">
              <a:spcBef>
                <a:spcPts val="0"/>
              </a:spcBef>
              <a:spcAft>
                <a:spcPts val="0"/>
              </a:spcAft>
              <a:buNone/>
            </a:pPr>
            <a:endParaRPr>
              <a:solidFill>
                <a:srgbClr val="1B2B68"/>
              </a:solidFill>
            </a:endParaRPr>
          </a:p>
        </p:txBody>
      </p:sp>
      <p:sp>
        <p:nvSpPr>
          <p:cNvPr id="91" name="Google Shape;91;p26"/>
          <p:cNvSpPr txBox="1">
            <a:spLocks noGrp="1"/>
          </p:cNvSpPr>
          <p:nvPr>
            <p:ph type="body" idx="1"/>
          </p:nvPr>
        </p:nvSpPr>
        <p:spPr>
          <a:xfrm>
            <a:off x="1037125" y="1152475"/>
            <a:ext cx="7097100" cy="34230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1000"/>
              </a:spcBef>
              <a:spcAft>
                <a:spcPts val="0"/>
              </a:spcAft>
              <a:buSzPts val="1400"/>
              <a:buChar char="●"/>
            </a:pPr>
            <a:r>
              <a:rPr lang="en-GB" sz="1400">
                <a:highlight>
                  <a:schemeClr val="lt1"/>
                </a:highlight>
              </a:rPr>
              <a:t>Wird eine Quelle zum ersten Mal genannt, wird ein Vollbeleg angegeben.</a:t>
            </a:r>
            <a:endParaRPr sz="1400">
              <a:highlight>
                <a:schemeClr val="lt1"/>
              </a:highlight>
            </a:endParaRPr>
          </a:p>
          <a:p>
            <a:pPr marL="457200" lvl="0" indent="-317500" algn="l" rtl="0">
              <a:lnSpc>
                <a:spcPct val="150000"/>
              </a:lnSpc>
              <a:spcBef>
                <a:spcPts val="1600"/>
              </a:spcBef>
              <a:spcAft>
                <a:spcPts val="0"/>
              </a:spcAft>
              <a:buSzPts val="1400"/>
              <a:buChar char="●"/>
            </a:pPr>
            <a:r>
              <a:rPr lang="en-GB" sz="1400">
                <a:highlight>
                  <a:schemeClr val="lt1"/>
                </a:highlight>
              </a:rPr>
              <a:t>Bei jeder weiteren Nennung einer Quelle wird ein Kurzbeleg genannt.</a:t>
            </a:r>
            <a:endParaRPr sz="1400">
              <a:highlight>
                <a:schemeClr val="lt1"/>
              </a:highlight>
            </a:endParaRPr>
          </a:p>
          <a:p>
            <a:pPr marL="457200" lvl="0" indent="-317500" algn="l" rtl="0">
              <a:lnSpc>
                <a:spcPct val="150000"/>
              </a:lnSpc>
              <a:spcBef>
                <a:spcPts val="1600"/>
              </a:spcBef>
              <a:spcAft>
                <a:spcPts val="0"/>
              </a:spcAft>
              <a:buSzPts val="1400"/>
              <a:buChar char="●"/>
            </a:pPr>
            <a:r>
              <a:rPr lang="en-GB" sz="1400"/>
              <a:t>Der Vollbeleg sieht je nach Art der Quelle </a:t>
            </a:r>
            <a:r>
              <a:rPr lang="en-GB" sz="1400">
                <a:solidFill>
                  <a:srgbClr val="1B2B68"/>
                </a:solidFill>
                <a:highlight>
                  <a:srgbClr val="FFFFFF"/>
                </a:highlight>
              </a:rPr>
              <a:t>–</a:t>
            </a:r>
            <a:r>
              <a:rPr lang="en-GB" sz="900">
                <a:solidFill>
                  <a:srgbClr val="000000"/>
                </a:solidFill>
                <a:highlight>
                  <a:srgbClr val="FFFFFF"/>
                </a:highlight>
                <a:latin typeface="Verdana"/>
                <a:ea typeface="Verdana"/>
                <a:cs typeface="Verdana"/>
                <a:sym typeface="Verdana"/>
              </a:rPr>
              <a:t> </a:t>
            </a:r>
            <a:r>
              <a:rPr lang="en-GB" sz="1400"/>
              <a:t>z. B. Buch, Zeitschrift oder Internetquelle </a:t>
            </a:r>
            <a:r>
              <a:rPr lang="en-GB" sz="1400">
                <a:solidFill>
                  <a:srgbClr val="1B2B68"/>
                </a:solidFill>
                <a:highlight>
                  <a:srgbClr val="FFFFFF"/>
                </a:highlight>
              </a:rPr>
              <a:t>–</a:t>
            </a:r>
            <a:r>
              <a:rPr lang="en-GB" sz="900">
                <a:solidFill>
                  <a:srgbClr val="000000"/>
                </a:solidFill>
                <a:highlight>
                  <a:srgbClr val="FFFFFF"/>
                </a:highlight>
                <a:latin typeface="Verdana"/>
                <a:ea typeface="Verdana"/>
                <a:cs typeface="Verdana"/>
                <a:sym typeface="Verdana"/>
              </a:rPr>
              <a:t> </a:t>
            </a:r>
            <a:r>
              <a:rPr lang="en-GB" sz="1400"/>
              <a:t>unterschiedlich aus. </a:t>
            </a:r>
            <a:endParaRPr sz="1400"/>
          </a:p>
          <a:p>
            <a:pPr marL="457200" lvl="0" indent="0" algn="l" rtl="0">
              <a:lnSpc>
                <a:spcPct val="150000"/>
              </a:lnSpc>
              <a:spcBef>
                <a:spcPts val="1600"/>
              </a:spcBef>
              <a:spcAft>
                <a:spcPts val="1600"/>
              </a:spcAft>
              <a:buNone/>
            </a:pP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7"/>
          <p:cNvSpPr txBox="1">
            <a:spLocks noGrp="1"/>
          </p:cNvSpPr>
          <p:nvPr>
            <p:ph type="title"/>
          </p:nvPr>
        </p:nvSpPr>
        <p:spPr>
          <a:xfrm>
            <a:off x="934075" y="445025"/>
            <a:ext cx="7200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1B2B68"/>
                </a:solidFill>
              </a:rPr>
              <a:t>Quellenangaben in den Fußnoten </a:t>
            </a:r>
            <a:endParaRPr>
              <a:solidFill>
                <a:srgbClr val="1B2B68"/>
              </a:solidFill>
            </a:endParaRPr>
          </a:p>
          <a:p>
            <a:pPr marL="0" lvl="0" indent="0" algn="l" rtl="0">
              <a:spcBef>
                <a:spcPts val="0"/>
              </a:spcBef>
              <a:spcAft>
                <a:spcPts val="0"/>
              </a:spcAft>
              <a:buNone/>
            </a:pPr>
            <a:endParaRPr>
              <a:solidFill>
                <a:srgbClr val="1B2B68"/>
              </a:solidFill>
            </a:endParaRPr>
          </a:p>
        </p:txBody>
      </p:sp>
      <p:sp>
        <p:nvSpPr>
          <p:cNvPr id="97" name="Google Shape;97;p27"/>
          <p:cNvSpPr txBox="1">
            <a:spLocks noGrp="1"/>
          </p:cNvSpPr>
          <p:nvPr>
            <p:ph type="body" idx="1"/>
          </p:nvPr>
        </p:nvSpPr>
        <p:spPr>
          <a:xfrm>
            <a:off x="1037125" y="1152475"/>
            <a:ext cx="7097100" cy="3423000"/>
          </a:xfrm>
          <a:prstGeom prst="rect">
            <a:avLst/>
          </a:prstGeom>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r>
              <a:rPr lang="en-GB" sz="1400">
                <a:highlight>
                  <a:schemeClr val="lt1"/>
                </a:highlight>
              </a:rPr>
              <a:t>   </a:t>
            </a:r>
            <a:endParaRPr sz="1400">
              <a:highlight>
                <a:schemeClr val="lt1"/>
              </a:highlight>
            </a:endParaRPr>
          </a:p>
          <a:p>
            <a:pPr marL="457200" lvl="0" indent="0" algn="l" rtl="0">
              <a:lnSpc>
                <a:spcPct val="150000"/>
              </a:lnSpc>
              <a:spcBef>
                <a:spcPts val="1600"/>
              </a:spcBef>
              <a:spcAft>
                <a:spcPts val="0"/>
              </a:spcAft>
              <a:buNone/>
            </a:pPr>
            <a:endParaRPr sz="1400">
              <a:highlight>
                <a:schemeClr val="lt1"/>
              </a:highlight>
            </a:endParaRPr>
          </a:p>
          <a:p>
            <a:pPr marL="457200" lvl="0" indent="0" algn="l" rtl="0">
              <a:lnSpc>
                <a:spcPct val="150000"/>
              </a:lnSpc>
              <a:spcBef>
                <a:spcPts val="1600"/>
              </a:spcBef>
              <a:spcAft>
                <a:spcPts val="0"/>
              </a:spcAft>
              <a:buNone/>
            </a:pPr>
            <a:endParaRPr sz="1400">
              <a:highlight>
                <a:schemeClr val="lt1"/>
              </a:highlight>
            </a:endParaRPr>
          </a:p>
          <a:p>
            <a:pPr marL="0" lvl="0" indent="0" algn="l" rtl="0">
              <a:lnSpc>
                <a:spcPct val="150000"/>
              </a:lnSpc>
              <a:spcBef>
                <a:spcPts val="1600"/>
              </a:spcBef>
              <a:spcAft>
                <a:spcPts val="0"/>
              </a:spcAft>
              <a:buNone/>
            </a:pPr>
            <a:endParaRPr sz="1400">
              <a:highlight>
                <a:schemeClr val="lt1"/>
              </a:highlight>
            </a:endParaRPr>
          </a:p>
          <a:p>
            <a:pPr marL="0" lvl="0" indent="0" algn="l" rtl="0">
              <a:lnSpc>
                <a:spcPct val="150000"/>
              </a:lnSpc>
              <a:spcBef>
                <a:spcPts val="1600"/>
              </a:spcBef>
              <a:spcAft>
                <a:spcPts val="1600"/>
              </a:spcAft>
              <a:buNone/>
            </a:pPr>
            <a:br>
              <a:rPr lang="en-GB" sz="1400"/>
            </a:br>
            <a:r>
              <a:rPr lang="en-GB" sz="1400"/>
              <a:t>→ Die folgenden Folien zeigen Beispiele für Vollbelege und Kurzbelege von verschiedenen Quellenarten. </a:t>
            </a:r>
            <a:endParaRPr sz="1400"/>
          </a:p>
        </p:txBody>
      </p:sp>
      <p:pic>
        <p:nvPicPr>
          <p:cNvPr id="98" name="Google Shape;98;p27"/>
          <p:cNvPicPr preferRelativeResize="0"/>
          <p:nvPr/>
        </p:nvPicPr>
        <p:blipFill>
          <a:blip r:embed="rId3">
            <a:alphaModFix/>
          </a:blip>
          <a:stretch>
            <a:fillRect/>
          </a:stretch>
        </p:blipFill>
        <p:spPr>
          <a:xfrm>
            <a:off x="1325325" y="1313225"/>
            <a:ext cx="5986374" cy="1921950"/>
          </a:xfrm>
          <a:prstGeom prst="rect">
            <a:avLst/>
          </a:prstGeom>
          <a:noFill/>
          <a:ln>
            <a:noFill/>
          </a:ln>
          <a:effectLst>
            <a:outerShdw blurRad="57150" algn="bl" rotWithShape="0">
              <a:srgbClr val="000000">
                <a:alpha val="44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901500" y="405700"/>
            <a:ext cx="7270500" cy="60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rPr>
              <a:t>Buch zitieren </a:t>
            </a:r>
            <a:endParaRPr/>
          </a:p>
          <a:p>
            <a:pPr marL="0" lvl="0" indent="0" algn="l" rtl="0">
              <a:spcBef>
                <a:spcPts val="1600"/>
              </a:spcBef>
              <a:spcAft>
                <a:spcPts val="0"/>
              </a:spcAft>
              <a:buNone/>
            </a:pPr>
            <a:endParaRPr/>
          </a:p>
          <a:p>
            <a:pPr marL="0" lvl="0" indent="0" algn="l" rtl="0">
              <a:spcBef>
                <a:spcPts val="0"/>
              </a:spcBef>
              <a:spcAft>
                <a:spcPts val="0"/>
              </a:spcAft>
              <a:buNone/>
            </a:pPr>
            <a:endParaRPr/>
          </a:p>
        </p:txBody>
      </p:sp>
      <p:sp>
        <p:nvSpPr>
          <p:cNvPr id="104" name="Google Shape;104;p28"/>
          <p:cNvSpPr txBox="1">
            <a:spLocks noGrp="1"/>
          </p:cNvSpPr>
          <p:nvPr>
            <p:ph type="body" idx="1"/>
          </p:nvPr>
        </p:nvSpPr>
        <p:spPr>
          <a:xfrm>
            <a:off x="901600" y="1284700"/>
            <a:ext cx="7270500" cy="3261000"/>
          </a:xfrm>
          <a:prstGeom prst="rect">
            <a:avLst/>
          </a:prstGeom>
        </p:spPr>
        <p:txBody>
          <a:bodyPr spcFirstLastPara="1" wrap="square" lIns="0" tIns="91425" rIns="91425" bIns="91425" anchor="t" anchorCtr="0">
            <a:noAutofit/>
          </a:bodyPr>
          <a:lstStyle/>
          <a:p>
            <a:pPr marL="269999" lvl="0" indent="0" algn="l" rtl="0">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lang="en-GB" sz="1400" b="1">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lang="en-GB" sz="1400" b="1">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Buches in der Fußnote. Gefolgt von einem </a:t>
            </a:r>
            <a:r>
              <a:rPr lang="en-GB" sz="1400" b="1">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457200" lvl="0" indent="-304800" algn="l" rtl="0">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Vgl. </a:t>
            </a:r>
            <a:r>
              <a:rPr lang="en-GB" sz="1200">
                <a:solidFill>
                  <a:srgbClr val="0D405F"/>
                </a:solidFill>
                <a:latin typeface="Times New Roman"/>
                <a:ea typeface="Times New Roman"/>
                <a:cs typeface="Times New Roman"/>
                <a:sym typeface="Times New Roman"/>
              </a:rPr>
              <a:t>Müller, Thomas: Quellen richtig zitieren und belegen: Eine Anleitung, 3. Bd., 2. Aufl., München, Deutschland: Scribbr, 2019, S. 23.</a:t>
            </a:r>
            <a:endParaRPr sz="1200" b="1">
              <a:solidFill>
                <a:srgbClr val="0D405F"/>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2019, S. 23.</a:t>
            </a:r>
            <a:endParaRPr sz="1200">
              <a:solidFill>
                <a:srgbClr val="0D405F"/>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sz="1400" b="1"/>
          </a:p>
          <a:p>
            <a:pPr marL="0" lvl="0" indent="0" algn="l" rtl="0">
              <a:lnSpc>
                <a:spcPct val="150000"/>
              </a:lnSpc>
              <a:spcBef>
                <a:spcPts val="0"/>
              </a:spcBef>
              <a:spcAft>
                <a:spcPts val="0"/>
              </a:spcAft>
              <a:buNone/>
            </a:pPr>
            <a:endParaRPr sz="1400" b="1"/>
          </a:p>
          <a:p>
            <a:pPr marL="0" lvl="0" indent="0" algn="l" rtl="0">
              <a:lnSpc>
                <a:spcPct val="150000"/>
              </a:lnSpc>
              <a:spcBef>
                <a:spcPts val="1600"/>
              </a:spcBef>
              <a:spcAft>
                <a:spcPts val="0"/>
              </a:spcAft>
              <a:buNone/>
            </a:pPr>
            <a:endParaRPr sz="1400"/>
          </a:p>
          <a:p>
            <a:pPr marL="0" lvl="0" indent="0" algn="l" rtl="0">
              <a:lnSpc>
                <a:spcPct val="150000"/>
              </a:lnSpc>
              <a:spcBef>
                <a:spcPts val="1600"/>
              </a:spcBef>
              <a:spcAft>
                <a:spcPts val="0"/>
              </a:spcAft>
              <a:buNone/>
            </a:pPr>
            <a:br>
              <a:rPr lang="en-GB" sz="1400"/>
            </a:br>
            <a:endParaRPr sz="1400">
              <a:solidFill>
                <a:srgbClr val="1B2B68"/>
              </a:solidFill>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901500" y="405700"/>
            <a:ext cx="7270500" cy="60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rPr>
              <a:t>E-Book zitieren</a:t>
            </a:r>
            <a:endParaRPr>
              <a:solidFill>
                <a:srgbClr val="202F66"/>
              </a:solidFill>
            </a:endParaRPr>
          </a:p>
          <a:p>
            <a:pPr marL="45720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0" name="Google Shape;110;p29"/>
          <p:cNvSpPr txBox="1">
            <a:spLocks noGrp="1"/>
          </p:cNvSpPr>
          <p:nvPr>
            <p:ph type="body" idx="1"/>
          </p:nvPr>
        </p:nvSpPr>
        <p:spPr>
          <a:xfrm>
            <a:off x="901600" y="1284700"/>
            <a:ext cx="7270500" cy="3261000"/>
          </a:xfrm>
          <a:prstGeom prst="rect">
            <a:avLst/>
          </a:prstGeom>
        </p:spPr>
        <p:txBody>
          <a:bodyPr spcFirstLastPara="1" wrap="square" lIns="0" tIns="91425" rIns="91425" bIns="91425" anchor="t" anchorCtr="0">
            <a:noAutofit/>
          </a:bodyPr>
          <a:lstStyle/>
          <a:p>
            <a:pPr marL="269999" lvl="0" indent="0" algn="l" rtl="0">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lang="en-GB" sz="1400" b="1">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lang="en-GB" sz="1400" b="1">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E-Books in der Fußnote. Gefolgt von einem </a:t>
            </a:r>
            <a:r>
              <a:rPr lang="en-GB" sz="1400" b="1">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457200" lvl="0" indent="-304800" algn="l" rtl="0">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Vgl.Müller, Thomas: Quellen richtig zitieren und belegen: Eine Anleitung, 3. Bd., 2. Aufl., </a:t>
            </a:r>
            <a:r>
              <a:rPr lang="en-GB" sz="1200" u="sng">
                <a:solidFill>
                  <a:schemeClr val="hlink"/>
                </a:solidFill>
                <a:latin typeface="Times New Roman"/>
                <a:ea typeface="Times New Roman"/>
                <a:cs typeface="Times New Roman"/>
                <a:sym typeface="Times New Roman"/>
                <a:hlinkClick r:id="rId3"/>
              </a:rPr>
              <a:t>https://www.scribbr.de/category/quellen-zitieren/</a:t>
            </a:r>
            <a:r>
              <a:rPr lang="en-GB" sz="1200">
                <a:latin typeface="Times New Roman"/>
                <a:ea typeface="Times New Roman"/>
                <a:cs typeface="Times New Roman"/>
                <a:sym typeface="Times New Roman"/>
              </a:rPr>
              <a:t> (abgerufen am 20.10.2021), S. 23</a:t>
            </a:r>
            <a:r>
              <a:rPr lang="en-GB" sz="1200">
                <a:solidFill>
                  <a:srgbClr val="0D405F"/>
                </a:solidFill>
                <a:latin typeface="Times New Roman"/>
                <a:ea typeface="Times New Roman"/>
                <a:cs typeface="Times New Roman"/>
                <a:sym typeface="Times New Roman"/>
              </a:rPr>
              <a:t>.</a:t>
            </a:r>
            <a:endParaRPr sz="1200" b="1">
              <a:solidFill>
                <a:srgbClr val="0D405F"/>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2019, S. 23.</a:t>
            </a:r>
            <a:endParaRPr sz="1200">
              <a:solidFill>
                <a:srgbClr val="0D405F"/>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sz="1400" b="1"/>
          </a:p>
          <a:p>
            <a:pPr marL="0" lvl="0" indent="0" algn="l" rtl="0">
              <a:lnSpc>
                <a:spcPct val="150000"/>
              </a:lnSpc>
              <a:spcBef>
                <a:spcPts val="0"/>
              </a:spcBef>
              <a:spcAft>
                <a:spcPts val="0"/>
              </a:spcAft>
              <a:buNone/>
            </a:pPr>
            <a:endParaRPr sz="1400" b="1"/>
          </a:p>
          <a:p>
            <a:pPr marL="0" lvl="0" indent="0" algn="l" rtl="0">
              <a:lnSpc>
                <a:spcPct val="150000"/>
              </a:lnSpc>
              <a:spcBef>
                <a:spcPts val="1600"/>
              </a:spcBef>
              <a:spcAft>
                <a:spcPts val="0"/>
              </a:spcAft>
              <a:buNone/>
            </a:pPr>
            <a:endParaRPr sz="1400"/>
          </a:p>
          <a:p>
            <a:pPr marL="0" lvl="0" indent="0" algn="l" rtl="0">
              <a:lnSpc>
                <a:spcPct val="150000"/>
              </a:lnSpc>
              <a:spcBef>
                <a:spcPts val="1600"/>
              </a:spcBef>
              <a:spcAft>
                <a:spcPts val="0"/>
              </a:spcAft>
              <a:buNone/>
            </a:pPr>
            <a:br>
              <a:rPr lang="en-GB" sz="1400"/>
            </a:br>
            <a:endParaRPr sz="1400">
              <a:solidFill>
                <a:srgbClr val="1B2B68"/>
              </a:solidFill>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901500" y="405700"/>
            <a:ext cx="7270500" cy="60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rPr>
              <a:t>Sammelband zitieren</a:t>
            </a:r>
            <a:endParaRPr>
              <a:solidFill>
                <a:srgbClr val="202F66"/>
              </a:solidFill>
            </a:endParaRPr>
          </a:p>
          <a:p>
            <a:pPr marL="45720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6" name="Google Shape;116;p30"/>
          <p:cNvSpPr txBox="1">
            <a:spLocks noGrp="1"/>
          </p:cNvSpPr>
          <p:nvPr>
            <p:ph type="body" idx="1"/>
          </p:nvPr>
        </p:nvSpPr>
        <p:spPr>
          <a:xfrm>
            <a:off x="901600" y="1284700"/>
            <a:ext cx="7270500" cy="3261000"/>
          </a:xfrm>
          <a:prstGeom prst="rect">
            <a:avLst/>
          </a:prstGeom>
        </p:spPr>
        <p:txBody>
          <a:bodyPr spcFirstLastPara="1" wrap="square" lIns="0" tIns="91425" rIns="91425" bIns="91425" anchor="t" anchorCtr="0">
            <a:noAutofit/>
          </a:bodyPr>
          <a:lstStyle/>
          <a:p>
            <a:pPr marL="269999" lvl="0" indent="0" algn="l" rtl="0">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lang="en-GB" sz="1400" b="1">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lang="en-GB" sz="1400" b="1">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Kapitels aus einem Sammelband in der Fußnote. Gefolgt von einem </a:t>
            </a:r>
            <a:r>
              <a:rPr lang="en-GB" sz="1400" b="1">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457200" lvl="0" indent="-304800" algn="l" rtl="0">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Müller, Thomas: Quellenangaben oder Literaturverzeichnis, in: Philipp Lahm (Hrsg.), Quellen zitieren und belegen: Eine Anleitung, 2. Aufl., München, Deutschland: Scribbr, 2019, S. 23.</a:t>
            </a:r>
            <a:endParaRPr sz="1200" b="1">
              <a:solidFill>
                <a:srgbClr val="0D405F"/>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2019, S. 23.</a:t>
            </a:r>
            <a:endParaRPr sz="1200">
              <a:solidFill>
                <a:srgbClr val="0D405F"/>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sz="1400" b="1"/>
          </a:p>
          <a:p>
            <a:pPr marL="0" lvl="0" indent="0" algn="l" rtl="0">
              <a:lnSpc>
                <a:spcPct val="150000"/>
              </a:lnSpc>
              <a:spcBef>
                <a:spcPts val="0"/>
              </a:spcBef>
              <a:spcAft>
                <a:spcPts val="0"/>
              </a:spcAft>
              <a:buNone/>
            </a:pPr>
            <a:endParaRPr sz="1400" b="1"/>
          </a:p>
          <a:p>
            <a:pPr marL="0" lvl="0" indent="0" algn="l" rtl="0">
              <a:lnSpc>
                <a:spcPct val="150000"/>
              </a:lnSpc>
              <a:spcBef>
                <a:spcPts val="1600"/>
              </a:spcBef>
              <a:spcAft>
                <a:spcPts val="0"/>
              </a:spcAft>
              <a:buNone/>
            </a:pPr>
            <a:endParaRPr sz="1400"/>
          </a:p>
          <a:p>
            <a:pPr marL="0" lvl="0" indent="0" algn="l" rtl="0">
              <a:lnSpc>
                <a:spcPct val="150000"/>
              </a:lnSpc>
              <a:spcBef>
                <a:spcPts val="1600"/>
              </a:spcBef>
              <a:spcAft>
                <a:spcPts val="0"/>
              </a:spcAft>
              <a:buNone/>
            </a:pPr>
            <a:br>
              <a:rPr lang="en-GB" sz="1400"/>
            </a:br>
            <a:endParaRPr sz="1400">
              <a:solidFill>
                <a:srgbClr val="1B2B68"/>
              </a:solidFill>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1"/>
          <p:cNvSpPr txBox="1">
            <a:spLocks noGrp="1"/>
          </p:cNvSpPr>
          <p:nvPr>
            <p:ph type="title"/>
          </p:nvPr>
        </p:nvSpPr>
        <p:spPr>
          <a:xfrm>
            <a:off x="901500" y="405700"/>
            <a:ext cx="7270500" cy="60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a:solidFill>
                  <a:srgbClr val="1B2B68"/>
                </a:solidFill>
              </a:rPr>
              <a:t>Fachzeitschrift zitieren</a:t>
            </a:r>
            <a:endParaRPr>
              <a:solidFill>
                <a:srgbClr val="202F66"/>
              </a:solidFill>
            </a:endParaRPr>
          </a:p>
          <a:p>
            <a:pPr marL="457200" lvl="0" indent="0" algn="l" rtl="0">
              <a:spcBef>
                <a:spcPts val="16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2" name="Google Shape;122;p31"/>
          <p:cNvSpPr txBox="1">
            <a:spLocks noGrp="1"/>
          </p:cNvSpPr>
          <p:nvPr>
            <p:ph type="body" idx="1"/>
          </p:nvPr>
        </p:nvSpPr>
        <p:spPr>
          <a:xfrm>
            <a:off x="901600" y="1284700"/>
            <a:ext cx="7270500" cy="3261000"/>
          </a:xfrm>
          <a:prstGeom prst="rect">
            <a:avLst/>
          </a:prstGeom>
        </p:spPr>
        <p:txBody>
          <a:bodyPr spcFirstLastPara="1" wrap="square" lIns="0" tIns="91425" rIns="91425" bIns="91425" anchor="t" anchorCtr="0">
            <a:noAutofit/>
          </a:bodyPr>
          <a:lstStyle/>
          <a:p>
            <a:pPr marL="269999" lvl="0" indent="0" algn="l" rtl="0">
              <a:lnSpc>
                <a:spcPct val="150000"/>
              </a:lnSpc>
              <a:spcBef>
                <a:spcPts val="0"/>
              </a:spcBef>
              <a:spcAft>
                <a:spcPts val="0"/>
              </a:spcAft>
              <a:buNone/>
            </a:pPr>
            <a:r>
              <a:rPr lang="en-GB" sz="1400">
                <a:solidFill>
                  <a:srgbClr val="1B2B68"/>
                </a:solidFill>
                <a:latin typeface="Times New Roman"/>
                <a:ea typeface="Times New Roman"/>
                <a:cs typeface="Times New Roman"/>
                <a:sym typeface="Times New Roman"/>
              </a:rPr>
              <a:t>Dieses Beispiel veranschaulicht den </a:t>
            </a:r>
            <a:r>
              <a:rPr lang="en-GB" sz="1400" b="1">
                <a:solidFill>
                  <a:srgbClr val="1B2B68"/>
                </a:solidFill>
                <a:highlight>
                  <a:schemeClr val="lt1"/>
                </a:highlight>
                <a:latin typeface="Times New Roman"/>
                <a:ea typeface="Times New Roman"/>
                <a:cs typeface="Times New Roman"/>
                <a:sym typeface="Times New Roman"/>
              </a:rPr>
              <a:t>Vollbeleg</a:t>
            </a:r>
            <a:r>
              <a:rPr lang="en-GB" sz="1400">
                <a:solidFill>
                  <a:srgbClr val="1B2B68"/>
                </a:solidFill>
                <a:highlight>
                  <a:schemeClr val="lt1"/>
                </a:highlight>
                <a:latin typeface="Times New Roman"/>
                <a:ea typeface="Times New Roman"/>
                <a:cs typeface="Times New Roman"/>
                <a:sym typeface="Times New Roman"/>
              </a:rPr>
              <a:t>¹ </a:t>
            </a:r>
            <a:r>
              <a:rPr lang="en-GB" sz="1400">
                <a:solidFill>
                  <a:srgbClr val="1B2B68"/>
                </a:solidFill>
                <a:latin typeface="Times New Roman"/>
                <a:ea typeface="Times New Roman"/>
                <a:cs typeface="Times New Roman"/>
                <a:sym typeface="Times New Roman"/>
              </a:rPr>
              <a:t>und den </a:t>
            </a:r>
            <a:r>
              <a:rPr lang="en-GB" sz="1400" b="1">
                <a:solidFill>
                  <a:srgbClr val="1B2B68"/>
                </a:solidFill>
                <a:highlight>
                  <a:schemeClr val="lt1"/>
                </a:highlight>
                <a:latin typeface="Times New Roman"/>
                <a:ea typeface="Times New Roman"/>
                <a:cs typeface="Times New Roman"/>
                <a:sym typeface="Times New Roman"/>
              </a:rPr>
              <a:t>Kurzbeleg</a:t>
            </a:r>
            <a:r>
              <a:rPr lang="en-GB" sz="1400">
                <a:solidFill>
                  <a:srgbClr val="1B2B68"/>
                </a:solidFill>
                <a:highlight>
                  <a:schemeClr val="lt1"/>
                </a:highlight>
                <a:latin typeface="Times New Roman"/>
                <a:ea typeface="Times New Roman"/>
                <a:cs typeface="Times New Roman"/>
                <a:sym typeface="Times New Roman"/>
              </a:rPr>
              <a:t>² eines Artikels aus einer Fachzeitschrift in der Fußnote. Gefolgt von einem </a:t>
            </a:r>
            <a:r>
              <a:rPr lang="en-GB" sz="1400" b="1">
                <a:solidFill>
                  <a:srgbClr val="1B2B68"/>
                </a:solidFill>
                <a:highlight>
                  <a:schemeClr val="lt1"/>
                </a:highlight>
                <a:latin typeface="Times New Roman"/>
                <a:ea typeface="Times New Roman"/>
                <a:cs typeface="Times New Roman"/>
                <a:sym typeface="Times New Roman"/>
              </a:rPr>
              <a:t>wörtlichen Zitat</a:t>
            </a:r>
            <a:r>
              <a:rPr lang="en-GB" sz="1400">
                <a:solidFill>
                  <a:srgbClr val="1B2B68"/>
                </a:solidFill>
                <a:highlight>
                  <a:schemeClr val="lt1"/>
                </a:highlight>
                <a:latin typeface="Times New Roman"/>
                <a:ea typeface="Times New Roman"/>
                <a:cs typeface="Times New Roman"/>
                <a:sym typeface="Times New Roman"/>
              </a:rPr>
              <a:t>: </a:t>
            </a:r>
            <a:r>
              <a:rPr lang="en-GB" sz="1400">
                <a:solidFill>
                  <a:srgbClr val="1B2B68"/>
                </a:solidFill>
                <a:latin typeface="Times New Roman"/>
                <a:ea typeface="Times New Roman"/>
                <a:cs typeface="Times New Roman"/>
                <a:sym typeface="Times New Roman"/>
              </a:rPr>
              <a:t>„Zitieren macht Spaß!“</a:t>
            </a:r>
            <a:r>
              <a:rPr lang="en-GB" sz="1400">
                <a:solidFill>
                  <a:srgbClr val="1B2B68"/>
                </a:solidFill>
                <a:highlight>
                  <a:srgbClr val="FFFFFF"/>
                </a:highlight>
                <a:latin typeface="Times New Roman"/>
                <a:ea typeface="Times New Roman"/>
                <a:cs typeface="Times New Roman"/>
                <a:sym typeface="Times New Roman"/>
              </a:rPr>
              <a:t>³</a:t>
            </a:r>
            <a:br>
              <a:rPr lang="en-GB" sz="1400">
                <a:highlight>
                  <a:schemeClr val="lt1"/>
                </a:highlight>
                <a:latin typeface="Times New Roman"/>
                <a:ea typeface="Times New Roman"/>
                <a:cs typeface="Times New Roman"/>
                <a:sym typeface="Times New Roman"/>
              </a:rPr>
            </a:br>
            <a:endParaRPr sz="1400">
              <a:highlight>
                <a:schemeClr val="lt1"/>
              </a:highlight>
              <a:latin typeface="Times New Roman"/>
              <a:ea typeface="Times New Roman"/>
              <a:cs typeface="Times New Roman"/>
              <a:sym typeface="Times New Roman"/>
            </a:endParaRPr>
          </a:p>
          <a:p>
            <a:pPr marL="269999" lvl="0" indent="0" algn="l" rtl="0">
              <a:lnSpc>
                <a:spcPct val="150000"/>
              </a:lnSpc>
              <a:spcBef>
                <a:spcPts val="1600"/>
              </a:spcBef>
              <a:spcAft>
                <a:spcPts val="0"/>
              </a:spcAft>
              <a:buNone/>
            </a:pPr>
            <a:br>
              <a:rPr lang="en-GB" sz="1400">
                <a:highlight>
                  <a:schemeClr val="lt1"/>
                </a:highlight>
                <a:latin typeface="Times New Roman"/>
                <a:ea typeface="Times New Roman"/>
                <a:cs typeface="Times New Roman"/>
                <a:sym typeface="Times New Roman"/>
              </a:rPr>
            </a:br>
            <a:r>
              <a:rPr lang="en-GB" sz="1400">
                <a:highlight>
                  <a:schemeClr val="lt1"/>
                </a:highlight>
                <a:latin typeface="Times New Roman"/>
                <a:ea typeface="Times New Roman"/>
                <a:cs typeface="Times New Roman"/>
                <a:sym typeface="Times New Roman"/>
              </a:rPr>
              <a:t>_____________________________</a:t>
            </a:r>
            <a:endParaRPr sz="1400">
              <a:highlight>
                <a:schemeClr val="lt1"/>
              </a:highlight>
              <a:latin typeface="Times New Roman"/>
              <a:ea typeface="Times New Roman"/>
              <a:cs typeface="Times New Roman"/>
              <a:sym typeface="Times New Roman"/>
            </a:endParaRPr>
          </a:p>
          <a:p>
            <a:pPr marL="457200" lvl="0" indent="-304800" algn="l" rtl="0">
              <a:lnSpc>
                <a:spcPct val="150000"/>
              </a:lnSpc>
              <a:spcBef>
                <a:spcPts val="160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¹ Vgl. Müller, Thomas: Ein Fazit für deine Bachelorarbeit schreiben, in: ScribbrBlatt</a:t>
            </a:r>
            <a:r>
              <a:rPr lang="en-GB" sz="1200" i="1">
                <a:latin typeface="Times New Roman"/>
                <a:ea typeface="Times New Roman"/>
                <a:cs typeface="Times New Roman"/>
                <a:sym typeface="Times New Roman"/>
              </a:rPr>
              <a:t>, </a:t>
            </a:r>
            <a:r>
              <a:rPr lang="en-GB" sz="1200">
                <a:latin typeface="Times New Roman"/>
                <a:ea typeface="Times New Roman"/>
                <a:cs typeface="Times New Roman"/>
                <a:sym typeface="Times New Roman"/>
              </a:rPr>
              <a:t>Bd. 48, Nr. 3, 2019,     S.</a:t>
            </a:r>
            <a:r>
              <a:rPr lang="en-GB"/>
              <a:t> </a:t>
            </a:r>
            <a:r>
              <a:rPr lang="en-GB" sz="1200">
                <a:latin typeface="Times New Roman"/>
                <a:ea typeface="Times New Roman"/>
                <a:cs typeface="Times New Roman"/>
                <a:sym typeface="Times New Roman"/>
              </a:rPr>
              <a:t>23.</a:t>
            </a:r>
            <a:endParaRPr sz="1200" b="1">
              <a:solidFill>
                <a:srgbClr val="0D405F"/>
              </a:solidFill>
              <a:latin typeface="Times New Roman"/>
              <a:ea typeface="Times New Roman"/>
              <a:cs typeface="Times New Roman"/>
              <a:sym typeface="Times New Roman"/>
            </a:endParaRPr>
          </a:p>
          <a:p>
            <a:pPr marL="457200" lvl="0" indent="-304800" algn="l" rtl="0">
              <a:lnSpc>
                <a:spcPct val="150000"/>
              </a:lnSpc>
              <a:spcBef>
                <a:spcPts val="0"/>
              </a:spcBef>
              <a:spcAft>
                <a:spcPts val="0"/>
              </a:spcAft>
              <a:buClr>
                <a:schemeClr val="accent2"/>
              </a:buClr>
              <a:buSzPts val="1200"/>
              <a:buFont typeface="Times New Roman"/>
              <a:buChar char="✓"/>
            </a:pPr>
            <a:r>
              <a:rPr lang="en-GB" sz="1200">
                <a:latin typeface="Times New Roman"/>
                <a:ea typeface="Times New Roman"/>
                <a:cs typeface="Times New Roman"/>
                <a:sym typeface="Times New Roman"/>
              </a:rPr>
              <a:t>² Vgl. </a:t>
            </a:r>
            <a:r>
              <a:rPr lang="en-GB" sz="1200">
                <a:solidFill>
                  <a:srgbClr val="0D405F"/>
                </a:solidFill>
                <a:latin typeface="Times New Roman"/>
                <a:ea typeface="Times New Roman"/>
                <a:cs typeface="Times New Roman"/>
                <a:sym typeface="Times New Roman"/>
              </a:rPr>
              <a:t>Müller, 2019, S. 23.</a:t>
            </a:r>
            <a:endParaRPr sz="1200">
              <a:solidFill>
                <a:srgbClr val="0D405F"/>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accent2"/>
              </a:buClr>
              <a:buSzPts val="1400"/>
              <a:buFont typeface="Times New Roman"/>
              <a:buChar char="✓"/>
            </a:pPr>
            <a:r>
              <a:rPr lang="en-GB" sz="1200">
                <a:solidFill>
                  <a:srgbClr val="1B2B68"/>
                </a:solidFill>
                <a:latin typeface="Times New Roman"/>
                <a:ea typeface="Times New Roman"/>
                <a:cs typeface="Times New Roman"/>
                <a:sym typeface="Times New Roman"/>
              </a:rPr>
              <a:t>³ Müller, 2019, S. 23. </a:t>
            </a:r>
            <a:br>
              <a:rPr lang="en-GB" sz="1400"/>
            </a:br>
            <a:endParaRPr sz="1400" b="1"/>
          </a:p>
          <a:p>
            <a:pPr marL="0" lvl="0" indent="0" algn="l" rtl="0">
              <a:lnSpc>
                <a:spcPct val="150000"/>
              </a:lnSpc>
              <a:spcBef>
                <a:spcPts val="0"/>
              </a:spcBef>
              <a:spcAft>
                <a:spcPts val="0"/>
              </a:spcAft>
              <a:buNone/>
            </a:pPr>
            <a:endParaRPr sz="1400" b="1"/>
          </a:p>
          <a:p>
            <a:pPr marL="0" lvl="0" indent="0" algn="l" rtl="0">
              <a:lnSpc>
                <a:spcPct val="150000"/>
              </a:lnSpc>
              <a:spcBef>
                <a:spcPts val="1600"/>
              </a:spcBef>
              <a:spcAft>
                <a:spcPts val="0"/>
              </a:spcAft>
              <a:buNone/>
            </a:pPr>
            <a:endParaRPr sz="1400"/>
          </a:p>
          <a:p>
            <a:pPr marL="0" lvl="0" indent="0" algn="l" rtl="0">
              <a:lnSpc>
                <a:spcPct val="150000"/>
              </a:lnSpc>
              <a:spcBef>
                <a:spcPts val="1600"/>
              </a:spcBef>
              <a:spcAft>
                <a:spcPts val="0"/>
              </a:spcAft>
              <a:buNone/>
            </a:pPr>
            <a:br>
              <a:rPr lang="en-GB" sz="1400"/>
            </a:br>
            <a:endParaRPr sz="1400">
              <a:solidFill>
                <a:srgbClr val="1B2B68"/>
              </a:solidFill>
            </a:endParaRPr>
          </a:p>
          <a:p>
            <a:pPr marL="0" lvl="0" indent="0" algn="l" rtl="0">
              <a:lnSpc>
                <a:spcPct val="150000"/>
              </a:lnSpc>
              <a:spcBef>
                <a:spcPts val="1600"/>
              </a:spcBef>
              <a:spcAft>
                <a:spcPts val="0"/>
              </a:spcAft>
              <a:buNone/>
            </a:pPr>
            <a:endParaRPr sz="1400">
              <a:latin typeface="Times New Roman"/>
              <a:ea typeface="Times New Roman"/>
              <a:cs typeface="Times New Roman"/>
              <a:sym typeface="Times New Roman"/>
            </a:endParaRPr>
          </a:p>
          <a:p>
            <a:pPr marL="0" lvl="0" indent="0" algn="l" rtl="0">
              <a:lnSpc>
                <a:spcPct val="150000"/>
              </a:lnSpc>
              <a:spcBef>
                <a:spcPts val="1600"/>
              </a:spcBef>
              <a:spcAft>
                <a:spcPts val="1600"/>
              </a:spcAft>
              <a:buNone/>
            </a:pPr>
            <a:endParaRPr sz="1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4230</Words>
  <Application>Microsoft Office PowerPoint</Application>
  <PresentationFormat>Bildschirmpräsentation (16:9)</PresentationFormat>
  <Paragraphs>370</Paragraphs>
  <Slides>37</Slides>
  <Notes>37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Open Sans</vt:lpstr>
      <vt:lpstr>Arial</vt:lpstr>
      <vt:lpstr>Georgia</vt:lpstr>
      <vt:lpstr>Verdana</vt:lpstr>
      <vt:lpstr>Work Sans</vt:lpstr>
      <vt:lpstr>Times New Roman</vt:lpstr>
      <vt:lpstr>Scribbr</vt:lpstr>
      <vt:lpstr>Deutsche Zitierweise</vt:lpstr>
      <vt:lpstr>Deutsche Zitierweise</vt:lpstr>
      <vt:lpstr>Fußnoten</vt:lpstr>
      <vt:lpstr>Hauptregeln  </vt:lpstr>
      <vt:lpstr>Quellenangaben in den Fußnoten  </vt:lpstr>
      <vt:lpstr>Buch zitieren   </vt:lpstr>
      <vt:lpstr>E-Book zitieren   </vt:lpstr>
      <vt:lpstr>Sammelband zitieren   </vt:lpstr>
      <vt:lpstr>Fachzeitschrift zitieren   </vt:lpstr>
      <vt:lpstr>Internetquellen zitieren   </vt:lpstr>
      <vt:lpstr>Zeitungsartikel zitieren   </vt:lpstr>
      <vt:lpstr>Studienarbeit zitieren   </vt:lpstr>
      <vt:lpstr>Film zitieren   </vt:lpstr>
      <vt:lpstr>YouTube-Video zitieren   </vt:lpstr>
      <vt:lpstr>Direkte Zitate ab 40 Wörtern   </vt:lpstr>
      <vt:lpstr>1 Verfassende/r</vt:lpstr>
      <vt:lpstr>2 Verfassende</vt:lpstr>
      <vt:lpstr>3 oder mehr Verfassende</vt:lpstr>
      <vt:lpstr>Kein/e Verfassende/r</vt:lpstr>
      <vt:lpstr>Fußnoten einfügen</vt:lpstr>
      <vt:lpstr>Literaturverzeichnis</vt:lpstr>
      <vt:lpstr>Vollständige Quellenangabe   </vt:lpstr>
      <vt:lpstr>Buch im Literaturverzeichnis  </vt:lpstr>
      <vt:lpstr>E-Book im Literaturverzeichnis  </vt:lpstr>
      <vt:lpstr>Sammelband im Literaturverzeichnis </vt:lpstr>
      <vt:lpstr>Fachzeitschrift im Literaturverzeichnis </vt:lpstr>
      <vt:lpstr>Internetquellen im Literaturverzeichnis </vt:lpstr>
      <vt:lpstr>Zeitungsartikel im Literaturverzeichnis </vt:lpstr>
      <vt:lpstr>Studienarbeit im Literaturverzeichnis </vt:lpstr>
      <vt:lpstr>Film im Literaturverzeichnis </vt:lpstr>
      <vt:lpstr>YouTube-Video im Literaturverzeichnis </vt:lpstr>
      <vt:lpstr>Mehrere Verfassende </vt:lpstr>
      <vt:lpstr>Warum muss man zitieren? </vt:lpstr>
      <vt:lpstr>Empfohlene Ressourcen</vt:lpstr>
      <vt:lpstr>Ressourcen von Scribbr</vt:lpstr>
      <vt:lpstr>Hi, wir sind Scribbr 👋</vt:lpstr>
      <vt:lpstr>Diese Präsentation nutzen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Deutsche Zitierweise</dc:title>
  <dc:creator>Tanja Schrader</dc:creator>
  <cp:lastModifiedBy>Tanja</cp:lastModifiedBy>
  <cp:revision>1</cp:revision>
  <dcterms:modified xsi:type="dcterms:W3CDTF">2023-11-20T13:31:37Z</dcterms:modified>
</cp:coreProperties>
</file>